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tiff" ContentType="image/tiff"/>
  <Default Extension="xlsx" ContentType="application/vnd.openxmlformats-officedocument.spreadsheetml.sheet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3"/>
  </p:notesMasterIdLst>
  <p:handoutMasterIdLst>
    <p:handoutMasterId r:id="rId54"/>
  </p:handoutMasterIdLst>
  <p:sldIdLst>
    <p:sldId id="310" r:id="rId5"/>
    <p:sldId id="270" r:id="rId6"/>
    <p:sldId id="326" r:id="rId7"/>
    <p:sldId id="328" r:id="rId8"/>
    <p:sldId id="329" r:id="rId9"/>
    <p:sldId id="338" r:id="rId10"/>
    <p:sldId id="336" r:id="rId11"/>
    <p:sldId id="334" r:id="rId12"/>
    <p:sldId id="339" r:id="rId13"/>
    <p:sldId id="341" r:id="rId14"/>
    <p:sldId id="342" r:id="rId15"/>
    <p:sldId id="343" r:id="rId16"/>
    <p:sldId id="345" r:id="rId17"/>
    <p:sldId id="346" r:id="rId18"/>
    <p:sldId id="348" r:id="rId19"/>
    <p:sldId id="349" r:id="rId20"/>
    <p:sldId id="350" r:id="rId21"/>
    <p:sldId id="351" r:id="rId22"/>
    <p:sldId id="352" r:id="rId23"/>
    <p:sldId id="353" r:id="rId24"/>
    <p:sldId id="354" r:id="rId25"/>
    <p:sldId id="355" r:id="rId26"/>
    <p:sldId id="356" r:id="rId27"/>
    <p:sldId id="357" r:id="rId28"/>
    <p:sldId id="358" r:id="rId29"/>
    <p:sldId id="359" r:id="rId30"/>
    <p:sldId id="360" r:id="rId31"/>
    <p:sldId id="361" r:id="rId32"/>
    <p:sldId id="362" r:id="rId33"/>
    <p:sldId id="384" r:id="rId34"/>
    <p:sldId id="363" r:id="rId35"/>
    <p:sldId id="364" r:id="rId36"/>
    <p:sldId id="365" r:id="rId37"/>
    <p:sldId id="366" r:id="rId38"/>
    <p:sldId id="367" r:id="rId39"/>
    <p:sldId id="368" r:id="rId40"/>
    <p:sldId id="369" r:id="rId41"/>
    <p:sldId id="370" r:id="rId42"/>
    <p:sldId id="371" r:id="rId43"/>
    <p:sldId id="372" r:id="rId44"/>
    <p:sldId id="373" r:id="rId45"/>
    <p:sldId id="376" r:id="rId46"/>
    <p:sldId id="378" r:id="rId47"/>
    <p:sldId id="379" r:id="rId48"/>
    <p:sldId id="380" r:id="rId49"/>
    <p:sldId id="381" r:id="rId50"/>
    <p:sldId id="382" r:id="rId51"/>
    <p:sldId id="383" r:id="rId52"/>
  </p:sldIdLst>
  <p:sldSz cx="1219358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100"/>
    <a:srgbClr val="313131"/>
    <a:srgbClr val="D9D9D9"/>
    <a:srgbClr val="595959"/>
    <a:srgbClr val="D8D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17" autoAdjust="0"/>
    <p:restoredTop sz="94407" autoAdjust="0"/>
  </p:normalViewPr>
  <p:slideViewPr>
    <p:cSldViewPr snapToGrid="0">
      <p:cViewPr>
        <p:scale>
          <a:sx n="94" d="100"/>
          <a:sy n="94" d="100"/>
        </p:scale>
        <p:origin x="368" y="8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592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01379932326"/>
          <c:y val="0.0395150482468273"/>
          <c:w val="0.780144328385173"/>
          <c:h val="0.92096990350634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BDA-48FC-AA82-27164FDA6A3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BDA-48FC-AA82-27164FDA6A37}"/>
              </c:ext>
            </c:extLst>
          </c:dPt>
          <c:dPt>
            <c:idx val="2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BDA-48FC-AA82-27164FDA6A3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BDA-48FC-AA82-27164FDA6A3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BDA-48FC-AA82-27164FDA6A3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EBDA-48FC-AA82-27164FDA6A37}"/>
              </c:ext>
            </c:extLst>
          </c:dPt>
          <c:dPt>
            <c:idx val="6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EBDA-48FC-AA82-27164FDA6A3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EBDA-48FC-AA82-27164FDA6A37}"/>
              </c:ext>
            </c:extLst>
          </c:dPt>
          <c:cat>
            <c:numRef>
              <c:f>Sheet1!$A$2:$A$7</c:f>
              <c:numCache>
                <c:formatCode>General</c:formatCode>
                <c:ptCount val="6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4.0</c:v>
                </c:pt>
                <c:pt idx="1">
                  <c:v>1.0</c:v>
                </c:pt>
                <c:pt idx="2">
                  <c:v>1.0</c:v>
                </c:pt>
                <c:pt idx="3">
                  <c:v>1.0</c:v>
                </c:pt>
                <c:pt idx="4">
                  <c:v>1.0</c:v>
                </c:pt>
                <c:pt idx="5">
                  <c:v>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EBDA-48FC-AA82-27164FDA6A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813413179276954"/>
          <c:y val="0.0395150482468273"/>
          <c:w val="0.908434260915861"/>
          <c:h val="0.9000628507066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2010</c:v>
                </c:pt>
              </c:strCache>
            </c:strRef>
          </c:tx>
          <c:spPr>
            <a:ln w="25400">
              <a:solidFill>
                <a:schemeClr val="accent1"/>
              </a:solidFill>
            </a:ln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USA</c:v>
                </c:pt>
                <c:pt idx="1">
                  <c:v>UK</c:v>
                </c:pt>
                <c:pt idx="2">
                  <c:v>France</c:v>
                </c:pt>
                <c:pt idx="3">
                  <c:v>Germany</c:v>
                </c:pt>
                <c:pt idx="4">
                  <c:v>Denmark</c:v>
                </c:pt>
                <c:pt idx="5">
                  <c:v>Sweden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20.0</c:v>
                </c:pt>
                <c:pt idx="1">
                  <c:v>40.0</c:v>
                </c:pt>
                <c:pt idx="2">
                  <c:v>60.0</c:v>
                </c:pt>
                <c:pt idx="3">
                  <c:v>35.0</c:v>
                </c:pt>
                <c:pt idx="4">
                  <c:v>10.0</c:v>
                </c:pt>
                <c:pt idx="5">
                  <c:v>5.0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3ED0-45A0-A91F-625165F3547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2011</c:v>
                </c:pt>
              </c:strCache>
            </c:strRef>
          </c:tx>
          <c:spPr>
            <a:ln w="25400">
              <a:solidFill>
                <a:schemeClr val="accent2"/>
              </a:solidFill>
            </a:ln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USA</c:v>
                </c:pt>
                <c:pt idx="1">
                  <c:v>UK</c:v>
                </c:pt>
                <c:pt idx="2">
                  <c:v>France</c:v>
                </c:pt>
                <c:pt idx="3">
                  <c:v>Germany</c:v>
                </c:pt>
                <c:pt idx="4">
                  <c:v>Denmark</c:v>
                </c:pt>
                <c:pt idx="5">
                  <c:v>Sweden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30.0</c:v>
                </c:pt>
                <c:pt idx="1">
                  <c:v>10.0</c:v>
                </c:pt>
                <c:pt idx="2">
                  <c:v>50.0</c:v>
                </c:pt>
                <c:pt idx="3">
                  <c:v>45.0</c:v>
                </c:pt>
                <c:pt idx="4">
                  <c:v>15.0</c:v>
                </c:pt>
                <c:pt idx="5">
                  <c:v>10.0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3ED0-45A0-A91F-625165F3547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2012</c:v>
                </c:pt>
              </c:strCache>
            </c:strRef>
          </c:tx>
          <c:spPr>
            <a:ln w="25400">
              <a:solidFill>
                <a:schemeClr val="bg2"/>
              </a:solidFill>
            </a:ln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USA</c:v>
                </c:pt>
                <c:pt idx="1">
                  <c:v>UK</c:v>
                </c:pt>
                <c:pt idx="2">
                  <c:v>France</c:v>
                </c:pt>
                <c:pt idx="3">
                  <c:v>Germany</c:v>
                </c:pt>
                <c:pt idx="4">
                  <c:v>Denmark</c:v>
                </c:pt>
                <c:pt idx="5">
                  <c:v>Sweden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40.0</c:v>
                </c:pt>
                <c:pt idx="1">
                  <c:v>20.0</c:v>
                </c:pt>
                <c:pt idx="2">
                  <c:v>40.0</c:v>
                </c:pt>
                <c:pt idx="3">
                  <c:v>55.0</c:v>
                </c:pt>
                <c:pt idx="4">
                  <c:v>30.0</c:v>
                </c:pt>
                <c:pt idx="5">
                  <c:v>15.0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3ED0-45A0-A91F-625165F3547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2013</c:v>
                </c:pt>
              </c:strCache>
            </c:strRef>
          </c:tx>
          <c:spPr>
            <a:ln w="25400">
              <a:solidFill>
                <a:schemeClr val="accent4"/>
              </a:solidFill>
            </a:ln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USA</c:v>
                </c:pt>
                <c:pt idx="1">
                  <c:v>UK</c:v>
                </c:pt>
                <c:pt idx="2">
                  <c:v>France</c:v>
                </c:pt>
                <c:pt idx="3">
                  <c:v>Germany</c:v>
                </c:pt>
                <c:pt idx="4">
                  <c:v>Denmark</c:v>
                </c:pt>
                <c:pt idx="5">
                  <c:v>Sweden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50.0</c:v>
                </c:pt>
                <c:pt idx="1">
                  <c:v>30.0</c:v>
                </c:pt>
                <c:pt idx="2">
                  <c:v>75.0</c:v>
                </c:pt>
                <c:pt idx="3">
                  <c:v>40.0</c:v>
                </c:pt>
                <c:pt idx="4">
                  <c:v>40.0</c:v>
                </c:pt>
                <c:pt idx="5">
                  <c:v>20.0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3ED0-45A0-A91F-625165F3547B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2014</c:v>
                </c:pt>
              </c:strCache>
            </c:strRef>
          </c:tx>
          <c:spPr>
            <a:ln w="25400">
              <a:solidFill>
                <a:schemeClr val="accent5"/>
              </a:solidFill>
            </a:ln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USA</c:v>
                </c:pt>
                <c:pt idx="1">
                  <c:v>UK</c:v>
                </c:pt>
                <c:pt idx="2">
                  <c:v>France</c:v>
                </c:pt>
                <c:pt idx="3">
                  <c:v>Germany</c:v>
                </c:pt>
                <c:pt idx="4">
                  <c:v>Denmark</c:v>
                </c:pt>
                <c:pt idx="5">
                  <c:v>Sweden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  <c:pt idx="0">
                  <c:v>60.0</c:v>
                </c:pt>
                <c:pt idx="1">
                  <c:v>40.0</c:v>
                </c:pt>
                <c:pt idx="2">
                  <c:v>85.0</c:v>
                </c:pt>
                <c:pt idx="3">
                  <c:v>20.0</c:v>
                </c:pt>
                <c:pt idx="4">
                  <c:v>15.0</c:v>
                </c:pt>
                <c:pt idx="5">
                  <c:v>15.0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3ED0-45A0-A91F-625165F3547B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2015</c:v>
                </c:pt>
              </c:strCache>
            </c:strRef>
          </c:tx>
          <c:spPr>
            <a:ln w="28575">
              <a:solidFill>
                <a:schemeClr val="accent6"/>
              </a:solidFill>
            </a:ln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USA</c:v>
                </c:pt>
                <c:pt idx="1">
                  <c:v>UK</c:v>
                </c:pt>
                <c:pt idx="2">
                  <c:v>France</c:v>
                </c:pt>
                <c:pt idx="3">
                  <c:v>Germany</c:v>
                </c:pt>
                <c:pt idx="4">
                  <c:v>Denmark</c:v>
                </c:pt>
                <c:pt idx="5">
                  <c:v>Sweden</c:v>
                </c:pt>
              </c:strCache>
            </c:strRef>
          </c:cat>
          <c:val>
            <c:numRef>
              <c:f>Sheet1!$G$2:$G$7</c:f>
              <c:numCache>
                <c:formatCode>General</c:formatCode>
                <c:ptCount val="6"/>
                <c:pt idx="0">
                  <c:v>70.0</c:v>
                </c:pt>
                <c:pt idx="1">
                  <c:v>50.0</c:v>
                </c:pt>
                <c:pt idx="2">
                  <c:v>20.0</c:v>
                </c:pt>
                <c:pt idx="3">
                  <c:v>10.0</c:v>
                </c:pt>
                <c:pt idx="4">
                  <c:v>20.0</c:v>
                </c:pt>
                <c:pt idx="5">
                  <c:v>40.0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3ED0-45A0-A91F-625165F354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928741632"/>
        <c:axId val="-1928738880"/>
      </c:lineChart>
      <c:catAx>
        <c:axId val="-1928741632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600"/>
            </a:pPr>
            <a:endParaRPr lang="en-US"/>
          </a:p>
        </c:txPr>
        <c:crossAx val="-1928738880"/>
        <c:crosses val="autoZero"/>
        <c:auto val="1"/>
        <c:lblAlgn val="ctr"/>
        <c:lblOffset val="100"/>
        <c:noMultiLvlLbl val="0"/>
      </c:catAx>
      <c:valAx>
        <c:axId val="-192873888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in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800"/>
            </a:pPr>
            <a:endParaRPr lang="en-US"/>
          </a:p>
        </c:txPr>
        <c:crossAx val="-1928741632"/>
        <c:crosses val="autoZero"/>
        <c:crossBetween val="between"/>
        <c:majorUnit val="20.0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.582076306020529"/>
          <c:y val="0.0405514343368515"/>
          <c:w val="0.362723512454784"/>
          <c:h val="0.261695217453171"/>
        </c:manualLayout>
      </c:layout>
      <c:overlay val="0"/>
      <c:txPr>
        <a:bodyPr/>
        <a:lstStyle/>
        <a:p>
          <a:pPr>
            <a:defRPr sz="105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60.0</c:v>
                </c:pt>
                <c:pt idx="1">
                  <c:v>20.0</c:v>
                </c:pt>
                <c:pt idx="2">
                  <c:v>20.0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C07-4FB2-BE6B-B1E7E0511C5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70.0</c:v>
                </c:pt>
                <c:pt idx="1">
                  <c:v>30.0</c:v>
                </c:pt>
                <c:pt idx="2">
                  <c:v>30.0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C07-4FB2-BE6B-B1E7E0511C5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</c:numCache>
            </c:numRef>
          </c:cat>
          <c:val>
            <c:numRef>
              <c:f>Sheet1!$D$2:$D$4</c:f>
              <c:numCache>
                <c:formatCode>General</c:formatCode>
                <c:ptCount val="3"/>
                <c:pt idx="0">
                  <c:v>80.0</c:v>
                </c:pt>
                <c:pt idx="1">
                  <c:v>40.0</c:v>
                </c:pt>
                <c:pt idx="2">
                  <c:v>40.0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C07-4FB2-BE6B-B1E7E0511C5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</c:numCache>
            </c:numRef>
          </c:cat>
          <c:val>
            <c:numRef>
              <c:f>Sheet1!$E$2:$E$4</c:f>
              <c:numCache>
                <c:formatCode>General</c:formatCode>
                <c:ptCount val="3"/>
                <c:pt idx="0">
                  <c:v>90.0</c:v>
                </c:pt>
                <c:pt idx="1">
                  <c:v>50.0</c:v>
                </c:pt>
                <c:pt idx="2">
                  <c:v>50.0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C07-4FB2-BE6B-B1E7E0511C5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</c:numCache>
            </c:numRef>
          </c:cat>
          <c:val>
            <c:numRef>
              <c:f>Sheet1!$F$2:$F$4</c:f>
              <c:numCache>
                <c:formatCode>General</c:formatCode>
                <c:ptCount val="3"/>
                <c:pt idx="0">
                  <c:v>95.0</c:v>
                </c:pt>
                <c:pt idx="1">
                  <c:v>60.0</c:v>
                </c:pt>
                <c:pt idx="2">
                  <c:v>60.0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C07-4FB2-BE6B-B1E7E0511C51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Series 6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</c:numCache>
            </c:numRef>
          </c:cat>
          <c:val>
            <c:numRef>
              <c:f>Sheet1!$G$2:$G$4</c:f>
              <c:numCache>
                <c:formatCode>General</c:formatCode>
                <c:ptCount val="3"/>
                <c:pt idx="0">
                  <c:v>100.0</c:v>
                </c:pt>
                <c:pt idx="1">
                  <c:v>70.0</c:v>
                </c:pt>
                <c:pt idx="2">
                  <c:v>70.0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C07-4FB2-BE6B-B1E7E0511C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3"/>
        <c:overlap val="-20"/>
        <c:axId val="-1795141616"/>
        <c:axId val="-1795138864"/>
      </c:barChart>
      <c:catAx>
        <c:axId val="-1795141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1795138864"/>
        <c:crosses val="autoZero"/>
        <c:auto val="1"/>
        <c:lblAlgn val="ctr"/>
        <c:lblOffset val="100"/>
        <c:noMultiLvlLbl val="0"/>
      </c:catAx>
      <c:valAx>
        <c:axId val="-179513886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-17951416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B1AA9-A538-4251-BA9F-A3FEA463074A}" type="datetimeFigureOut">
              <a:rPr lang="en-GB" smtClean="0"/>
              <a:t>19/12/2017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6BA6F2-C479-4499-9EF7-6ACECFDEF1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0176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5F2CA4-533D-A046-95F5-16A96E219527}" type="datetimeFigureOut">
              <a:rPr lang="en-US" smtClean="0"/>
              <a:t>12/19/17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93278-3EAD-F54A-A30E-1C2FF3469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31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93278-3EAD-F54A-A30E-1C2FF3469BC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20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Relationship Id="rId3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eg"/><Relationship Id="rId3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Relationship Id="rId3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eg"/><Relationship Id="rId3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eg"/><Relationship Id="rId3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eg"/><Relationship Id="rId3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Relationship Id="rId3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e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eg"/><Relationship Id="rId3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jpeg"/><Relationship Id="rId3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Relationship Id="rId3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jpg"/><Relationship Id="rId3" Type="http://schemas.openxmlformats.org/officeDocument/2006/relationships/image" Target="../media/image28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jabra.com/" TargetMode="External"/><Relationship Id="rId3" Type="http://schemas.openxmlformats.org/officeDocument/2006/relationships/image" Target="../media/image7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2" Type="http://schemas.openxmlformats.org/officeDocument/2006/relationships/chart" Target="../charts/chart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chart" Target="../charts/chart3.xml"/><Relationship Id="rId3" Type="http://schemas.openxmlformats.org/officeDocument/2006/relationships/image" Target="../media/image7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svg"/><Relationship Id="rId5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jp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jpe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tif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jpeg"/><Relationship Id="rId3" Type="http://schemas.openxmlformats.org/officeDocument/2006/relationships/image" Target="../media/image7.jpe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jpe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jpeg"/><Relationship Id="rId3" Type="http://schemas.openxmlformats.org/officeDocument/2006/relationships/image" Target="../media/image3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jpe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1.png"/><Relationship Id="rId3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2.png"/><Relationship Id="rId3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3.jpeg"/><Relationship Id="rId3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4.jpg"/><Relationship Id="rId3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14.jpeg"/><Relationship Id="rId9" Type="http://schemas.openxmlformats.org/officeDocument/2006/relationships/image" Target="../media/image15.jpeg"/><Relationship Id="rId10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ag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588" cy="4389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6435" y="4789410"/>
            <a:ext cx="11120717" cy="493787"/>
          </a:xfrm>
          <a:prstGeom prst="rect">
            <a:avLst/>
          </a:prstGeom>
        </p:spPr>
        <p:txBody>
          <a:bodyPr anchor="t" anchorCtr="0"/>
          <a:lstStyle>
            <a:lvl1pPr algn="l">
              <a:defRPr sz="2400"/>
            </a:lvl1pPr>
          </a:lstStyle>
          <a:p>
            <a:r>
              <a:rPr lang="en-GB" dirty="0"/>
              <a:t>Opening / Title slide for mobile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6435" y="5378696"/>
            <a:ext cx="11120718" cy="8596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*On home tab, click arrow under ‘New Slide’ for more image options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417" y="3865362"/>
            <a:ext cx="8341138" cy="52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45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6435" y="423116"/>
            <a:ext cx="11120718" cy="545073"/>
          </a:xfrm>
          <a:prstGeom prst="rect">
            <a:avLst/>
          </a:prstGeom>
        </p:spPr>
        <p:txBody>
          <a:bodyPr anchor="t" anchorCtr="0"/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6435" y="1475627"/>
            <a:ext cx="11120718" cy="3648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36435" y="1898528"/>
            <a:ext cx="11120718" cy="4130022"/>
          </a:xfrm>
          <a:prstGeom prst="rect">
            <a:avLst/>
          </a:prstGeom>
        </p:spPr>
        <p:txBody>
          <a:bodyPr/>
          <a:lstStyle>
            <a:lvl1pPr marL="177800" indent="-177800">
              <a:buFont typeface="Arial" panose="020B0604020202020204" pitchFamily="34" charset="0"/>
              <a:buChar char="•"/>
              <a:defRPr sz="1400"/>
            </a:lvl1pPr>
            <a:lvl2pPr marL="361950" indent="-187325">
              <a:tabLst>
                <a:tab pos="177800" algn="l"/>
              </a:tabLst>
              <a:defRPr sz="1200"/>
            </a:lvl2pPr>
            <a:lvl3pPr marL="539750" indent="-177800">
              <a:defRPr sz="1200"/>
            </a:lvl3pPr>
            <a:lvl4pPr marL="715963" indent="-176213">
              <a:defRPr/>
            </a:lvl4pPr>
            <a:lvl5pPr marL="893763" indent="-177800">
              <a:buClr>
                <a:schemeClr val="accent1"/>
              </a:buClr>
              <a:defRPr/>
            </a:lvl5pPr>
            <a:lvl6pPr marL="1077913" indent="-184150">
              <a:buClr>
                <a:schemeClr val="accent1"/>
              </a:buClr>
              <a:defRPr sz="1200"/>
            </a:lvl6pPr>
            <a:lvl7pPr marL="1077913" indent="0">
              <a:buClr>
                <a:schemeClr val="accent1"/>
              </a:buClr>
              <a:buNone/>
              <a:defRPr sz="1200"/>
            </a:lvl7pPr>
            <a:lvl8pPr marL="3200400" indent="0">
              <a:buNone/>
              <a:defRPr/>
            </a:lvl8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935" y="6372042"/>
            <a:ext cx="1085783" cy="36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24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6435" y="423116"/>
            <a:ext cx="11120718" cy="545073"/>
          </a:xfrm>
          <a:prstGeom prst="rect">
            <a:avLst/>
          </a:prstGeom>
        </p:spPr>
        <p:txBody>
          <a:bodyPr anchor="t" anchorCtr="0"/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6435" y="1475627"/>
            <a:ext cx="5393310" cy="3648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Content / Comparison #1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36435" y="1898528"/>
            <a:ext cx="5393310" cy="4130022"/>
          </a:xfrm>
          <a:prstGeom prst="rect">
            <a:avLst/>
          </a:prstGeom>
        </p:spPr>
        <p:txBody>
          <a:bodyPr/>
          <a:lstStyle>
            <a:lvl1pPr marL="177800" indent="-177800">
              <a:buFont typeface="Arial" panose="020B0604020202020204" pitchFamily="34" charset="0"/>
              <a:buChar char="•"/>
              <a:defRPr sz="1400"/>
            </a:lvl1pPr>
            <a:lvl2pPr marL="361950" indent="-187325">
              <a:tabLst>
                <a:tab pos="177800" algn="l"/>
              </a:tabLst>
              <a:defRPr sz="1200"/>
            </a:lvl2pPr>
            <a:lvl3pPr marL="539750" indent="-177800">
              <a:defRPr sz="1200"/>
            </a:lvl3pPr>
            <a:lvl4pPr marL="715963" indent="-176213">
              <a:defRPr/>
            </a:lvl4pPr>
            <a:lvl5pPr marL="893763" indent="-177800">
              <a:buClr>
                <a:schemeClr val="accent1"/>
              </a:buClr>
              <a:defRPr/>
            </a:lvl5pPr>
            <a:lvl6pPr marL="1077913" indent="-184150">
              <a:buClr>
                <a:schemeClr val="accent1"/>
              </a:buClr>
              <a:defRPr sz="1200"/>
            </a:lvl6pPr>
            <a:lvl7pPr marL="1077913" indent="0">
              <a:buClr>
                <a:schemeClr val="accent1"/>
              </a:buClr>
              <a:buNone/>
              <a:defRPr sz="1200"/>
            </a:lvl7pPr>
            <a:lvl8pPr marL="3200400" indent="0">
              <a:buNone/>
              <a:defRPr/>
            </a:lvl8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63843" y="1898528"/>
            <a:ext cx="5393310" cy="4130022"/>
          </a:xfrm>
          <a:prstGeom prst="rect">
            <a:avLst/>
          </a:prstGeom>
        </p:spPr>
        <p:txBody>
          <a:bodyPr/>
          <a:lstStyle>
            <a:lvl1pPr marL="177800" indent="-177800">
              <a:buFont typeface="Arial" panose="020B0604020202020204" pitchFamily="34" charset="0"/>
              <a:buChar char="•"/>
              <a:defRPr sz="1400"/>
            </a:lvl1pPr>
            <a:lvl2pPr marL="361950" indent="-187325">
              <a:tabLst>
                <a:tab pos="177800" algn="l"/>
              </a:tabLst>
              <a:defRPr sz="1200"/>
            </a:lvl2pPr>
            <a:lvl3pPr marL="539750" indent="-177800">
              <a:defRPr sz="1200"/>
            </a:lvl3pPr>
            <a:lvl4pPr marL="715963" indent="-176213">
              <a:defRPr/>
            </a:lvl4pPr>
            <a:lvl5pPr marL="893763" indent="-177800">
              <a:buClr>
                <a:schemeClr val="accent1"/>
              </a:buClr>
              <a:defRPr/>
            </a:lvl5pPr>
            <a:lvl6pPr marL="1077913" indent="-184150">
              <a:buClr>
                <a:schemeClr val="accent1"/>
              </a:buClr>
              <a:defRPr sz="1200"/>
            </a:lvl6pPr>
            <a:lvl7pPr marL="1077913" indent="0">
              <a:buClr>
                <a:schemeClr val="accent1"/>
              </a:buClr>
              <a:buNone/>
              <a:defRPr sz="1200"/>
            </a:lvl7pPr>
            <a:lvl8pPr marL="3200400" indent="0">
              <a:buNone/>
              <a:defRPr/>
            </a:lvl8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263843" y="1458630"/>
            <a:ext cx="5393310" cy="3642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latin typeface="+mj-lt"/>
              </a:defRPr>
            </a:lvl1pPr>
          </a:lstStyle>
          <a:p>
            <a:r>
              <a:rPr lang="en-GB" dirty="0"/>
              <a:t>Content / Comparison #2	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935" y="6372042"/>
            <a:ext cx="1085783" cy="36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34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ag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588" cy="4389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6435" y="4789410"/>
            <a:ext cx="11120717" cy="493787"/>
          </a:xfrm>
          <a:prstGeom prst="rect">
            <a:avLst/>
          </a:prstGeom>
        </p:spPr>
        <p:txBody>
          <a:bodyPr anchor="t" anchorCtr="0"/>
          <a:lstStyle>
            <a:lvl1pPr algn="l">
              <a:defRPr sz="2400"/>
            </a:lvl1pPr>
          </a:lstStyle>
          <a:p>
            <a:r>
              <a:rPr lang="en-GB" dirty="0"/>
              <a:t>Divider slide – 1 of </a:t>
            </a:r>
            <a:r>
              <a:rPr lang="en-GB" dirty="0" smtClean="0"/>
              <a:t>12 </a:t>
            </a:r>
            <a:r>
              <a:rPr lang="en-GB" dirty="0"/>
              <a:t>to choose from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6435" y="5378696"/>
            <a:ext cx="11120718" cy="8596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*On home tab, click arrow under ‘New Slide’ for more image options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417" y="3865362"/>
            <a:ext cx="8341138" cy="52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832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ag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6435" y="4789410"/>
            <a:ext cx="11120717" cy="493787"/>
          </a:xfrm>
          <a:prstGeom prst="rect">
            <a:avLst/>
          </a:prstGeom>
        </p:spPr>
        <p:txBody>
          <a:bodyPr anchor="t" anchorCtr="0"/>
          <a:lstStyle>
            <a:lvl1pPr algn="l">
              <a:defRPr sz="2400"/>
            </a:lvl1pPr>
          </a:lstStyle>
          <a:p>
            <a:r>
              <a:rPr lang="en-GB" dirty="0"/>
              <a:t>Divider slide – 2 of </a:t>
            </a:r>
            <a:r>
              <a:rPr lang="en-GB" dirty="0" smtClean="0"/>
              <a:t>12 </a:t>
            </a:r>
            <a:r>
              <a:rPr lang="en-GB" dirty="0"/>
              <a:t>to choose from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6435" y="5378696"/>
            <a:ext cx="11120718" cy="8596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Divider slide sub-text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3266"/>
            <a:ext cx="12193587" cy="4392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417" y="3865362"/>
            <a:ext cx="8341138" cy="52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65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age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3588" cy="4389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6435" y="4789410"/>
            <a:ext cx="11120717" cy="493787"/>
          </a:xfrm>
          <a:prstGeom prst="rect">
            <a:avLst/>
          </a:prstGeom>
        </p:spPr>
        <p:txBody>
          <a:bodyPr anchor="t" anchorCtr="0"/>
          <a:lstStyle>
            <a:lvl1pPr algn="l">
              <a:defRPr sz="2400"/>
            </a:lvl1pPr>
          </a:lstStyle>
          <a:p>
            <a:r>
              <a:rPr lang="en-GB" dirty="0"/>
              <a:t>Divider slide – 3 of </a:t>
            </a:r>
            <a:r>
              <a:rPr lang="en-GB" dirty="0" smtClean="0"/>
              <a:t>12 </a:t>
            </a:r>
            <a:r>
              <a:rPr lang="en-GB" dirty="0"/>
              <a:t>to choose from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6435" y="5378696"/>
            <a:ext cx="11120718" cy="8596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Divider slide sub-text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417" y="3865362"/>
            <a:ext cx="8341138" cy="52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67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age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588" cy="4389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6435" y="4789410"/>
            <a:ext cx="11120717" cy="493787"/>
          </a:xfrm>
          <a:prstGeom prst="rect">
            <a:avLst/>
          </a:prstGeom>
        </p:spPr>
        <p:txBody>
          <a:bodyPr anchor="t" anchorCtr="0"/>
          <a:lstStyle>
            <a:lvl1pPr algn="l">
              <a:defRPr sz="2400"/>
            </a:lvl1pPr>
          </a:lstStyle>
          <a:p>
            <a:r>
              <a:rPr lang="en-GB" dirty="0"/>
              <a:t>Divider slide – </a:t>
            </a:r>
            <a:r>
              <a:rPr lang="en-GB" dirty="0" smtClean="0"/>
              <a:t>4 </a:t>
            </a:r>
            <a:r>
              <a:rPr lang="en-GB" dirty="0"/>
              <a:t>of </a:t>
            </a:r>
            <a:r>
              <a:rPr lang="en-GB" dirty="0" smtClean="0"/>
              <a:t>12 </a:t>
            </a:r>
            <a:r>
              <a:rPr lang="en-GB" dirty="0"/>
              <a:t>to choose from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6435" y="5378696"/>
            <a:ext cx="11120718" cy="8596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Divider slide sub-text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417" y="3865362"/>
            <a:ext cx="8341138" cy="52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0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age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588" cy="4389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6435" y="4789410"/>
            <a:ext cx="11120717" cy="493787"/>
          </a:xfrm>
          <a:prstGeom prst="rect">
            <a:avLst/>
          </a:prstGeom>
        </p:spPr>
        <p:txBody>
          <a:bodyPr anchor="t" anchorCtr="0"/>
          <a:lstStyle>
            <a:lvl1pPr algn="l">
              <a:defRPr sz="2400"/>
            </a:lvl1pPr>
          </a:lstStyle>
          <a:p>
            <a:r>
              <a:rPr lang="en-GB" dirty="0"/>
              <a:t>Divider slide – </a:t>
            </a:r>
            <a:r>
              <a:rPr lang="en-GB" dirty="0" smtClean="0"/>
              <a:t>5 </a:t>
            </a:r>
            <a:r>
              <a:rPr lang="en-GB" dirty="0"/>
              <a:t>of </a:t>
            </a:r>
            <a:r>
              <a:rPr lang="en-GB" dirty="0" smtClean="0"/>
              <a:t>12 </a:t>
            </a:r>
            <a:r>
              <a:rPr lang="en-GB" dirty="0"/>
              <a:t>to choose from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6435" y="5378696"/>
            <a:ext cx="11120718" cy="8596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Divider slide sub-text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417" y="3865362"/>
            <a:ext cx="8341138" cy="52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89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age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72"/>
            <a:ext cx="12193588" cy="4389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6435" y="4789410"/>
            <a:ext cx="11120717" cy="493787"/>
          </a:xfrm>
          <a:prstGeom prst="rect">
            <a:avLst/>
          </a:prstGeom>
        </p:spPr>
        <p:txBody>
          <a:bodyPr anchor="t" anchorCtr="0"/>
          <a:lstStyle>
            <a:lvl1pPr algn="l">
              <a:defRPr sz="2400"/>
            </a:lvl1pPr>
          </a:lstStyle>
          <a:p>
            <a:r>
              <a:rPr lang="en-GB" dirty="0"/>
              <a:t>Divider slide – </a:t>
            </a:r>
            <a:r>
              <a:rPr lang="en-GB" dirty="0" smtClean="0"/>
              <a:t>6 </a:t>
            </a:r>
            <a:r>
              <a:rPr lang="en-GB" dirty="0"/>
              <a:t>of </a:t>
            </a:r>
            <a:r>
              <a:rPr lang="en-GB" dirty="0" smtClean="0"/>
              <a:t>12 </a:t>
            </a:r>
            <a:r>
              <a:rPr lang="en-GB" dirty="0"/>
              <a:t>to choose from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6435" y="5378696"/>
            <a:ext cx="11120718" cy="8596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Divider slide sub-text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417" y="3865362"/>
            <a:ext cx="8341138" cy="52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52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age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3588" cy="4389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6435" y="4789410"/>
            <a:ext cx="11120717" cy="493787"/>
          </a:xfrm>
          <a:prstGeom prst="rect">
            <a:avLst/>
          </a:prstGeom>
        </p:spPr>
        <p:txBody>
          <a:bodyPr anchor="t" anchorCtr="0"/>
          <a:lstStyle>
            <a:lvl1pPr algn="l">
              <a:defRPr sz="2400"/>
            </a:lvl1pPr>
          </a:lstStyle>
          <a:p>
            <a:r>
              <a:rPr lang="en-GB" dirty="0"/>
              <a:t>Divider slide – </a:t>
            </a:r>
            <a:r>
              <a:rPr lang="en-GB" dirty="0" smtClean="0"/>
              <a:t>7 </a:t>
            </a:r>
            <a:r>
              <a:rPr lang="en-GB" dirty="0"/>
              <a:t>of </a:t>
            </a:r>
            <a:r>
              <a:rPr lang="en-GB" dirty="0" smtClean="0"/>
              <a:t>12 </a:t>
            </a:r>
            <a:r>
              <a:rPr lang="en-GB" dirty="0"/>
              <a:t>to choose from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6435" y="5378696"/>
            <a:ext cx="11120718" cy="8596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Divider slide sub-text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417" y="3865362"/>
            <a:ext cx="8341138" cy="52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46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age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72"/>
            <a:ext cx="12193588" cy="4389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6435" y="4789410"/>
            <a:ext cx="11120717" cy="493787"/>
          </a:xfrm>
          <a:prstGeom prst="rect">
            <a:avLst/>
          </a:prstGeom>
        </p:spPr>
        <p:txBody>
          <a:bodyPr anchor="t" anchorCtr="0"/>
          <a:lstStyle>
            <a:lvl1pPr algn="l">
              <a:defRPr sz="2400"/>
            </a:lvl1pPr>
          </a:lstStyle>
          <a:p>
            <a:r>
              <a:rPr lang="en-GB" dirty="0"/>
              <a:t>Divider slide – </a:t>
            </a:r>
            <a:r>
              <a:rPr lang="en-GB" dirty="0" smtClean="0"/>
              <a:t>8 </a:t>
            </a:r>
            <a:r>
              <a:rPr lang="en-GB" dirty="0"/>
              <a:t>of </a:t>
            </a:r>
            <a:r>
              <a:rPr lang="en-GB" dirty="0" smtClean="0"/>
              <a:t>12 </a:t>
            </a:r>
            <a:r>
              <a:rPr lang="en-GB" dirty="0"/>
              <a:t>to choose from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6435" y="5378696"/>
            <a:ext cx="11120718" cy="8596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Divider slide sub-text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417" y="3865362"/>
            <a:ext cx="8341138" cy="52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17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ag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589" cy="4389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6435" y="4789410"/>
            <a:ext cx="11120717" cy="493787"/>
          </a:xfrm>
          <a:prstGeom prst="rect">
            <a:avLst/>
          </a:prstGeom>
        </p:spPr>
        <p:txBody>
          <a:bodyPr anchor="t" anchorCtr="0"/>
          <a:lstStyle>
            <a:lvl1pPr algn="l">
              <a:defRPr sz="2400"/>
            </a:lvl1pPr>
          </a:lstStyle>
          <a:p>
            <a:r>
              <a:rPr lang="en-GB" dirty="0"/>
              <a:t>Opening / Title slide for mobile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6435" y="5378696"/>
            <a:ext cx="11120718" cy="85960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Subtitle / Date</a:t>
            </a:r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417" y="3865362"/>
            <a:ext cx="8341138" cy="52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397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age_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572"/>
            <a:ext cx="12193588" cy="4389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6435" y="4789410"/>
            <a:ext cx="11120717" cy="493787"/>
          </a:xfrm>
          <a:prstGeom prst="rect">
            <a:avLst/>
          </a:prstGeom>
        </p:spPr>
        <p:txBody>
          <a:bodyPr anchor="t" anchorCtr="0"/>
          <a:lstStyle>
            <a:lvl1pPr algn="l">
              <a:defRPr sz="2400"/>
            </a:lvl1pPr>
          </a:lstStyle>
          <a:p>
            <a:r>
              <a:rPr lang="en-GB" dirty="0"/>
              <a:t>Divider slide – </a:t>
            </a:r>
            <a:r>
              <a:rPr lang="en-GB" dirty="0" smtClean="0"/>
              <a:t>9 </a:t>
            </a:r>
            <a:r>
              <a:rPr lang="en-GB" dirty="0"/>
              <a:t>of </a:t>
            </a:r>
            <a:r>
              <a:rPr lang="en-GB" dirty="0" smtClean="0"/>
              <a:t>12 </a:t>
            </a:r>
            <a:r>
              <a:rPr lang="en-GB" dirty="0"/>
              <a:t>to choose from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6435" y="5378696"/>
            <a:ext cx="11120718" cy="8596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Divider slide sub-text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417" y="3865362"/>
            <a:ext cx="8341138" cy="52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380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age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588" cy="4389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6435" y="4789410"/>
            <a:ext cx="11120717" cy="493787"/>
          </a:xfrm>
          <a:prstGeom prst="rect">
            <a:avLst/>
          </a:prstGeom>
        </p:spPr>
        <p:txBody>
          <a:bodyPr anchor="t" anchorCtr="0"/>
          <a:lstStyle>
            <a:lvl1pPr algn="l">
              <a:defRPr sz="2400"/>
            </a:lvl1pPr>
          </a:lstStyle>
          <a:p>
            <a:r>
              <a:rPr lang="en-GB" dirty="0"/>
              <a:t>Divider slide – </a:t>
            </a:r>
            <a:r>
              <a:rPr lang="en-GB" dirty="0" smtClean="0"/>
              <a:t>10 </a:t>
            </a:r>
            <a:r>
              <a:rPr lang="en-GB" dirty="0"/>
              <a:t>of </a:t>
            </a:r>
            <a:r>
              <a:rPr lang="en-GB" dirty="0" smtClean="0"/>
              <a:t>12 </a:t>
            </a:r>
            <a:r>
              <a:rPr lang="en-GB" dirty="0"/>
              <a:t>to choose from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6435" y="5378696"/>
            <a:ext cx="11120718" cy="8596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Divider slide sub-text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417" y="3865362"/>
            <a:ext cx="8341138" cy="52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014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age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6435" y="4789410"/>
            <a:ext cx="11120717" cy="493787"/>
          </a:xfrm>
          <a:prstGeom prst="rect">
            <a:avLst/>
          </a:prstGeom>
        </p:spPr>
        <p:txBody>
          <a:bodyPr anchor="t" anchorCtr="0"/>
          <a:lstStyle>
            <a:lvl1pPr algn="l">
              <a:defRPr sz="2400"/>
            </a:lvl1pPr>
          </a:lstStyle>
          <a:p>
            <a:r>
              <a:rPr lang="en-GB" dirty="0"/>
              <a:t>Divider slide – </a:t>
            </a:r>
            <a:r>
              <a:rPr lang="en-GB" dirty="0" smtClean="0"/>
              <a:t>11 </a:t>
            </a:r>
            <a:r>
              <a:rPr lang="en-GB" dirty="0"/>
              <a:t>of </a:t>
            </a:r>
            <a:r>
              <a:rPr lang="en-GB" dirty="0" smtClean="0"/>
              <a:t>12 </a:t>
            </a:r>
            <a:r>
              <a:rPr lang="en-GB" dirty="0"/>
              <a:t>to choose from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6435" y="5378696"/>
            <a:ext cx="11120718" cy="8596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smtClean="0"/>
              <a:t>Divider slide sub-text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2943" y="0"/>
            <a:ext cx="9964209" cy="72962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417" y="3865362"/>
            <a:ext cx="8341138" cy="52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92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age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3588" cy="4389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6435" y="4789410"/>
            <a:ext cx="11120717" cy="493787"/>
          </a:xfrm>
          <a:prstGeom prst="rect">
            <a:avLst/>
          </a:prstGeom>
        </p:spPr>
        <p:txBody>
          <a:bodyPr anchor="t" anchorCtr="0"/>
          <a:lstStyle>
            <a:lvl1pPr algn="l">
              <a:defRPr sz="2400"/>
            </a:lvl1pPr>
          </a:lstStyle>
          <a:p>
            <a:r>
              <a:rPr lang="en-GB" dirty="0"/>
              <a:t>Divider slide – </a:t>
            </a:r>
            <a:r>
              <a:rPr lang="en-GB" dirty="0" smtClean="0"/>
              <a:t>12 </a:t>
            </a:r>
            <a:r>
              <a:rPr lang="en-GB" dirty="0"/>
              <a:t>of </a:t>
            </a:r>
            <a:r>
              <a:rPr lang="en-GB" dirty="0" smtClean="0"/>
              <a:t>12 </a:t>
            </a:r>
            <a:r>
              <a:rPr lang="en-GB" dirty="0"/>
              <a:t>to choose from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6435" y="5378696"/>
            <a:ext cx="11120718" cy="8596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Divider slide sub-text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580" y="3865362"/>
            <a:ext cx="8341138" cy="52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03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536435" y="423116"/>
            <a:ext cx="11120718" cy="54507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Default shapes, lines and text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875295" y="1390598"/>
            <a:ext cx="9541668" cy="888675"/>
            <a:chOff x="557903" y="1205468"/>
            <a:chExt cx="7156251" cy="666506"/>
          </a:xfrm>
        </p:grpSpPr>
        <p:sp>
          <p:nvSpPr>
            <p:cNvPr id="18" name="TextBox 17"/>
            <p:cNvSpPr txBox="1"/>
            <p:nvPr/>
          </p:nvSpPr>
          <p:spPr>
            <a:xfrm>
              <a:off x="557903" y="1313189"/>
              <a:ext cx="2581476" cy="389507"/>
            </a:xfrm>
            <a:prstGeom prst="rect">
              <a:avLst/>
            </a:prstGeom>
            <a:noFill/>
          </p:spPr>
          <p:txBody>
            <a:bodyPr wrap="none" tIns="120000" bIns="120000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GB" sz="1800" dirty="0">
                  <a:solidFill>
                    <a:srgbClr val="000000"/>
                  </a:solidFill>
                </a:rPr>
                <a:t>Floating text boxes look like this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02408" y="1205468"/>
              <a:ext cx="2511746" cy="666506"/>
            </a:xfrm>
            <a:prstGeom prst="rect">
              <a:avLst/>
            </a:prstGeom>
            <a:noFill/>
          </p:spPr>
          <p:txBody>
            <a:bodyPr wrap="none" tIns="120000" bIns="120000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GB" dirty="0">
                  <a:solidFill>
                    <a:srgbClr val="000000"/>
                  </a:solidFill>
                </a:rPr>
                <a:t>This is your default text</a:t>
              </a:r>
            </a:p>
            <a:p>
              <a:r>
                <a:rPr lang="en-GB" sz="1600" dirty="0">
                  <a:solidFill>
                    <a:srgbClr val="000000"/>
                  </a:solidFill>
                </a:rPr>
                <a:t>Arial 18pt with 0.25cm margin</a:t>
              </a:r>
            </a:p>
          </p:txBody>
        </p:sp>
        <p:sp>
          <p:nvSpPr>
            <p:cNvPr id="20" name="Isosceles Triangle 19"/>
            <p:cNvSpPr/>
            <p:nvPr/>
          </p:nvSpPr>
          <p:spPr>
            <a:xfrm rot="5400000">
              <a:off x="4430741" y="1409498"/>
              <a:ext cx="325120" cy="17671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3200" dirty="0" err="1">
                <a:solidFill>
                  <a:srgbClr val="FFFFFF"/>
                </a:solidFill>
              </a:endParaRPr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875295" y="2679745"/>
            <a:ext cx="9913406" cy="1090506"/>
            <a:chOff x="557903" y="2520201"/>
            <a:chExt cx="7435055" cy="817880"/>
          </a:xfrm>
        </p:grpSpPr>
        <p:sp>
          <p:nvSpPr>
            <p:cNvPr id="22" name="Rectangle 21"/>
            <p:cNvSpPr/>
            <p:nvPr/>
          </p:nvSpPr>
          <p:spPr>
            <a:xfrm>
              <a:off x="557903" y="2520201"/>
              <a:ext cx="3441968" cy="81788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800" dirty="0" err="1">
                  <a:solidFill>
                    <a:srgbClr val="FFFFFF"/>
                  </a:solidFill>
                </a:rPr>
                <a:t>xxxx</a:t>
              </a:r>
              <a:endParaRPr lang="en-GB" sz="1800" dirty="0">
                <a:solidFill>
                  <a:srgbClr val="FFFFFF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22728" y="2636754"/>
              <a:ext cx="2770230" cy="530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0000"/>
                  </a:solidFill>
                </a:rPr>
                <a:t>This is your default shape</a:t>
              </a:r>
            </a:p>
            <a:p>
              <a:r>
                <a:rPr lang="en-GB" sz="1600" dirty="0">
                  <a:solidFill>
                    <a:srgbClr val="000000"/>
                  </a:solidFill>
                </a:rPr>
                <a:t>Warm Grey with Arial 18pt White Font</a:t>
              </a:r>
            </a:p>
          </p:txBody>
        </p:sp>
        <p:sp>
          <p:nvSpPr>
            <p:cNvPr id="24" name="Isosceles Triangle 23"/>
            <p:cNvSpPr/>
            <p:nvPr/>
          </p:nvSpPr>
          <p:spPr>
            <a:xfrm rot="5400000">
              <a:off x="4430741" y="2840784"/>
              <a:ext cx="325120" cy="17671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3200" dirty="0" err="1">
                <a:solidFill>
                  <a:srgbClr val="FFFFFF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>
            <a:off x="875294" y="4170723"/>
            <a:ext cx="9554333" cy="707885"/>
            <a:chOff x="557903" y="3785149"/>
            <a:chExt cx="7165750" cy="530915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557903" y="4050606"/>
              <a:ext cx="3441968" cy="0"/>
            </a:xfrm>
            <a:prstGeom prst="line">
              <a:avLst/>
            </a:prstGeom>
            <a:ln w="50800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222728" y="3785149"/>
              <a:ext cx="2500925" cy="530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0000"/>
                  </a:solidFill>
                </a:rPr>
                <a:t>This is your default line</a:t>
              </a:r>
            </a:p>
            <a:p>
              <a:r>
                <a:rPr lang="en-GB" sz="1600" dirty="0">
                  <a:solidFill>
                    <a:srgbClr val="000000"/>
                  </a:solidFill>
                </a:rPr>
                <a:t>Brown 4pt</a:t>
              </a:r>
            </a:p>
          </p:txBody>
        </p:sp>
        <p:sp>
          <p:nvSpPr>
            <p:cNvPr id="28" name="Isosceles Triangle 27"/>
            <p:cNvSpPr/>
            <p:nvPr/>
          </p:nvSpPr>
          <p:spPr>
            <a:xfrm rot="5400000">
              <a:off x="4430741" y="3962249"/>
              <a:ext cx="325120" cy="17671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3200" dirty="0" err="1">
                <a:solidFill>
                  <a:srgbClr val="FFFFFF"/>
                </a:solidFill>
              </a:endParaRPr>
            </a:p>
          </p:txBody>
        </p:sp>
      </p:grpSp>
      <p:grpSp>
        <p:nvGrpSpPr>
          <p:cNvPr id="29" name="Group 28"/>
          <p:cNvGrpSpPr/>
          <p:nvPr userDrawn="1"/>
        </p:nvGrpSpPr>
        <p:grpSpPr>
          <a:xfrm>
            <a:off x="1862680" y="5279079"/>
            <a:ext cx="8661525" cy="692497"/>
            <a:chOff x="1732051" y="5366163"/>
            <a:chExt cx="8661525" cy="692497"/>
          </a:xfrm>
        </p:grpSpPr>
        <p:sp>
          <p:nvSpPr>
            <p:cNvPr id="30" name="TextBox 29"/>
            <p:cNvSpPr txBox="1"/>
            <p:nvPr/>
          </p:nvSpPr>
          <p:spPr>
            <a:xfrm>
              <a:off x="6964432" y="5366163"/>
              <a:ext cx="3429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0000"/>
                  </a:solidFill>
                </a:rPr>
                <a:t>Hyperlinks are set to GN Purple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732051" y="5412329"/>
              <a:ext cx="232634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chemeClr val="accent4"/>
                  </a:solidFill>
                  <a:hlinkClick r:id="rId2"/>
                </a:rPr>
                <a:t>http://www.jabra.com</a:t>
              </a:r>
              <a:endParaRPr lang="en-US" dirty="0">
                <a:solidFill>
                  <a:schemeClr val="accent4"/>
                </a:solidFill>
              </a:endParaRPr>
            </a:p>
            <a:p>
              <a:endParaRPr lang="en-US" sz="1800" dirty="0">
                <a:solidFill>
                  <a:schemeClr val="accent4"/>
                </a:solidFill>
              </a:endParaRPr>
            </a:p>
          </p:txBody>
        </p:sp>
        <p:sp>
          <p:nvSpPr>
            <p:cNvPr id="32" name="Isosceles Triangle 31"/>
            <p:cNvSpPr/>
            <p:nvPr/>
          </p:nvSpPr>
          <p:spPr>
            <a:xfrm rot="5400000">
              <a:off x="5908449" y="5479186"/>
              <a:ext cx="433492" cy="235619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3200" dirty="0" err="1">
                <a:solidFill>
                  <a:srgbClr val="FFFFFF"/>
                </a:solidFill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935" y="6372042"/>
            <a:ext cx="1085783" cy="36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93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36435" y="423116"/>
            <a:ext cx="11120718" cy="54507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Default text box and bullet points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7067968" y="1390598"/>
            <a:ext cx="3687118" cy="1319562"/>
          </a:xfrm>
          <a:prstGeom prst="rect">
            <a:avLst/>
          </a:prstGeom>
          <a:noFill/>
        </p:spPr>
        <p:txBody>
          <a:bodyPr wrap="square" tIns="120000" bIns="120000" rtlCol="0">
            <a:spAutoFit/>
          </a:bodyPr>
          <a:lstStyle>
            <a:defPPr>
              <a:defRPr lang="en-US"/>
            </a:defPPr>
          </a:lstStyle>
          <a:p>
            <a:r>
              <a:rPr lang="en-GB" dirty="0">
                <a:solidFill>
                  <a:srgbClr val="000000"/>
                </a:solidFill>
              </a:rPr>
              <a:t>This is your default text box with bullet points</a:t>
            </a:r>
          </a:p>
          <a:p>
            <a:endParaRPr lang="en-GB" dirty="0">
              <a:solidFill>
                <a:srgbClr val="000000"/>
              </a:solidFill>
            </a:endParaRPr>
          </a:p>
          <a:p>
            <a:r>
              <a:rPr lang="en-GB" sz="1600" dirty="0">
                <a:solidFill>
                  <a:srgbClr val="000000"/>
                </a:solidFill>
              </a:rPr>
              <a:t>Copy and paste when needed</a:t>
            </a:r>
          </a:p>
        </p:txBody>
      </p:sp>
      <p:sp>
        <p:nvSpPr>
          <p:cNvPr id="6" name="Isosceles Triangle 5"/>
          <p:cNvSpPr/>
          <p:nvPr userDrawn="1"/>
        </p:nvSpPr>
        <p:spPr>
          <a:xfrm rot="5400000">
            <a:off x="6039079" y="1662638"/>
            <a:ext cx="433493" cy="235619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3200" dirty="0" err="1">
              <a:solidFill>
                <a:srgbClr val="FFFFFF"/>
              </a:solidFill>
            </a:endParaRPr>
          </a:p>
        </p:txBody>
      </p:sp>
      <p:sp>
        <p:nvSpPr>
          <p:cNvPr id="7" name="Text Placeholder 3"/>
          <p:cNvSpPr txBox="1">
            <a:spLocks/>
          </p:cNvSpPr>
          <p:nvPr userDrawn="1"/>
        </p:nvSpPr>
        <p:spPr>
          <a:xfrm>
            <a:off x="1175063" y="1390598"/>
            <a:ext cx="5414422" cy="41300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Level one text here</a:t>
            </a:r>
          </a:p>
          <a:p>
            <a:r>
              <a:rPr lang="en-GB" dirty="0"/>
              <a:t>Level two text here</a:t>
            </a:r>
          </a:p>
          <a:p>
            <a:pPr lvl="1"/>
            <a:r>
              <a:rPr lang="en-GB" dirty="0"/>
              <a:t>Level three text here</a:t>
            </a:r>
          </a:p>
          <a:p>
            <a:pPr lvl="2"/>
            <a:r>
              <a:rPr lang="en-GB" dirty="0"/>
              <a:t>Level four text here</a:t>
            </a:r>
          </a:p>
          <a:p>
            <a:pPr lvl="3"/>
            <a:r>
              <a:rPr lang="en-GB" dirty="0"/>
              <a:t>Level five text here</a:t>
            </a:r>
          </a:p>
          <a:p>
            <a:pPr lvl="4"/>
            <a:r>
              <a:rPr lang="en-GB" dirty="0"/>
              <a:t>Level six text here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935" y="6372042"/>
            <a:ext cx="1085783" cy="36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055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6435" y="423116"/>
            <a:ext cx="11120718" cy="545073"/>
          </a:xfrm>
          <a:prstGeom prst="rect">
            <a:avLst/>
          </a:prstGeom>
        </p:spPr>
        <p:txBody>
          <a:bodyPr anchor="t" anchorCtr="0"/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6435" y="1475627"/>
            <a:ext cx="7475451" cy="3648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181702" y="1898528"/>
            <a:ext cx="7475451" cy="4130022"/>
          </a:xfrm>
          <a:prstGeom prst="rect">
            <a:avLst/>
          </a:prstGeom>
        </p:spPr>
        <p:txBody>
          <a:bodyPr/>
          <a:lstStyle>
            <a:lvl1pPr marL="177800" indent="-177800">
              <a:buFont typeface="Arial" panose="020B0604020202020204" pitchFamily="34" charset="0"/>
              <a:buChar char="•"/>
              <a:defRPr sz="1400"/>
            </a:lvl1pPr>
            <a:lvl2pPr marL="361950" indent="-187325">
              <a:tabLst>
                <a:tab pos="177800" algn="l"/>
              </a:tabLst>
              <a:defRPr sz="1200"/>
            </a:lvl2pPr>
            <a:lvl3pPr marL="539750" indent="-177800">
              <a:defRPr sz="1200"/>
            </a:lvl3pPr>
            <a:lvl4pPr marL="715963" indent="-176213">
              <a:defRPr/>
            </a:lvl4pPr>
            <a:lvl5pPr marL="893763" indent="-177800">
              <a:buClr>
                <a:schemeClr val="accent1"/>
              </a:buClr>
              <a:defRPr/>
            </a:lvl5pPr>
            <a:lvl6pPr marL="1077913" indent="-184150">
              <a:buClr>
                <a:schemeClr val="accent1"/>
              </a:buClr>
              <a:defRPr sz="1200"/>
            </a:lvl6pPr>
            <a:lvl7pPr marL="1077913" indent="0">
              <a:buClr>
                <a:schemeClr val="accent1"/>
              </a:buClr>
              <a:buNone/>
              <a:defRPr sz="1200"/>
            </a:lvl7pPr>
            <a:lvl8pPr marL="3200400" indent="0">
              <a:buNone/>
              <a:defRPr/>
            </a:lvl8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36435" y="1898528"/>
            <a:ext cx="3312000" cy="198000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endParaRPr lang="en-GB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36435" y="4048550"/>
            <a:ext cx="3312000" cy="198000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935" y="6372042"/>
            <a:ext cx="1085783" cy="36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87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6435" y="423116"/>
            <a:ext cx="11120718" cy="545073"/>
          </a:xfrm>
          <a:prstGeom prst="rect">
            <a:avLst/>
          </a:prstGeom>
        </p:spPr>
        <p:txBody>
          <a:bodyPr anchor="t" anchorCtr="0"/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6435" y="1475627"/>
            <a:ext cx="7475451" cy="3648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36435" y="1898528"/>
            <a:ext cx="7475451" cy="4130022"/>
          </a:xfrm>
          <a:prstGeom prst="rect">
            <a:avLst/>
          </a:prstGeom>
        </p:spPr>
        <p:txBody>
          <a:bodyPr/>
          <a:lstStyle>
            <a:lvl1pPr marL="177800" indent="-177800">
              <a:buFont typeface="Arial" panose="020B0604020202020204" pitchFamily="34" charset="0"/>
              <a:buChar char="•"/>
              <a:defRPr sz="1400"/>
            </a:lvl1pPr>
            <a:lvl2pPr marL="361950" indent="-187325">
              <a:tabLst>
                <a:tab pos="177800" algn="l"/>
              </a:tabLst>
              <a:defRPr sz="1200"/>
            </a:lvl2pPr>
            <a:lvl3pPr marL="539750" indent="-177800">
              <a:defRPr sz="1200"/>
            </a:lvl3pPr>
            <a:lvl4pPr marL="715963" indent="-176213">
              <a:defRPr/>
            </a:lvl4pPr>
            <a:lvl5pPr marL="893763" indent="-177800">
              <a:buClr>
                <a:schemeClr val="accent1"/>
              </a:buClr>
              <a:defRPr/>
            </a:lvl5pPr>
            <a:lvl6pPr marL="1077913" indent="-184150">
              <a:buClr>
                <a:schemeClr val="accent1"/>
              </a:buClr>
              <a:defRPr sz="1200"/>
            </a:lvl6pPr>
            <a:lvl7pPr marL="1077913" indent="0">
              <a:buClr>
                <a:schemeClr val="accent1"/>
              </a:buClr>
              <a:buNone/>
              <a:defRPr sz="1200"/>
            </a:lvl7pPr>
            <a:lvl8pPr marL="3200400" indent="0">
              <a:buNone/>
              <a:defRPr/>
            </a:lvl8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335774" y="1898528"/>
            <a:ext cx="3312000" cy="198000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endParaRPr lang="en-GB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335774" y="4048550"/>
            <a:ext cx="3312000" cy="198000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935" y="6372042"/>
            <a:ext cx="1085783" cy="36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162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_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6435" y="423116"/>
            <a:ext cx="11120718" cy="545073"/>
          </a:xfrm>
          <a:prstGeom prst="rect">
            <a:avLst/>
          </a:prstGeom>
        </p:spPr>
        <p:txBody>
          <a:bodyPr anchor="t" anchorCtr="0"/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6435" y="1475627"/>
            <a:ext cx="7475451" cy="3648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181702" y="1898528"/>
            <a:ext cx="7475451" cy="4130022"/>
          </a:xfrm>
          <a:prstGeom prst="rect">
            <a:avLst/>
          </a:prstGeom>
        </p:spPr>
        <p:txBody>
          <a:bodyPr/>
          <a:lstStyle>
            <a:lvl1pPr marL="177800" indent="-177800">
              <a:buFont typeface="Arial" panose="020B0604020202020204" pitchFamily="34" charset="0"/>
              <a:buChar char="•"/>
              <a:defRPr sz="1400"/>
            </a:lvl1pPr>
            <a:lvl2pPr marL="361950" indent="-187325">
              <a:tabLst>
                <a:tab pos="177800" algn="l"/>
              </a:tabLst>
              <a:defRPr sz="1200"/>
            </a:lvl2pPr>
            <a:lvl3pPr marL="539750" indent="-177800">
              <a:defRPr sz="1200"/>
            </a:lvl3pPr>
            <a:lvl4pPr marL="715963" indent="-176213">
              <a:defRPr/>
            </a:lvl4pPr>
            <a:lvl5pPr marL="893763" indent="-177800">
              <a:buClr>
                <a:schemeClr val="accent1"/>
              </a:buClr>
              <a:defRPr/>
            </a:lvl5pPr>
            <a:lvl6pPr marL="1077913" indent="-184150">
              <a:buClr>
                <a:schemeClr val="accent1"/>
              </a:buClr>
              <a:defRPr sz="1200"/>
            </a:lvl6pPr>
            <a:lvl7pPr marL="1077913" indent="0">
              <a:buClr>
                <a:schemeClr val="accent1"/>
              </a:buClr>
              <a:buNone/>
              <a:defRPr sz="1200"/>
            </a:lvl7pPr>
            <a:lvl8pPr marL="3200400" indent="0">
              <a:buNone/>
              <a:defRPr/>
            </a:lvl8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36435" y="1898528"/>
            <a:ext cx="3312000" cy="4130022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935" y="6372042"/>
            <a:ext cx="1085783" cy="36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981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6435" y="423116"/>
            <a:ext cx="11120718" cy="545073"/>
          </a:xfrm>
          <a:prstGeom prst="rect">
            <a:avLst/>
          </a:prstGeom>
        </p:spPr>
        <p:txBody>
          <a:bodyPr anchor="t" anchorCtr="0"/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6435" y="1475627"/>
            <a:ext cx="7475451" cy="3648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36435" y="1898528"/>
            <a:ext cx="7475451" cy="4130022"/>
          </a:xfrm>
          <a:prstGeom prst="rect">
            <a:avLst/>
          </a:prstGeom>
        </p:spPr>
        <p:txBody>
          <a:bodyPr/>
          <a:lstStyle>
            <a:lvl1pPr marL="177800" indent="-177800">
              <a:buFont typeface="Arial" panose="020B0604020202020204" pitchFamily="34" charset="0"/>
              <a:buChar char="•"/>
              <a:defRPr sz="1400"/>
            </a:lvl1pPr>
            <a:lvl2pPr marL="361950" indent="-187325">
              <a:tabLst>
                <a:tab pos="177800" algn="l"/>
              </a:tabLst>
              <a:defRPr sz="1200"/>
            </a:lvl2pPr>
            <a:lvl3pPr marL="539750" indent="-177800">
              <a:defRPr sz="1200"/>
            </a:lvl3pPr>
            <a:lvl4pPr marL="715963" indent="-176213">
              <a:defRPr/>
            </a:lvl4pPr>
            <a:lvl5pPr marL="893763" indent="-177800">
              <a:buClr>
                <a:schemeClr val="accent1"/>
              </a:buClr>
              <a:defRPr/>
            </a:lvl5pPr>
            <a:lvl6pPr marL="1077913" indent="-184150">
              <a:buClr>
                <a:schemeClr val="accent1"/>
              </a:buClr>
              <a:defRPr sz="1200"/>
            </a:lvl6pPr>
            <a:lvl7pPr marL="1077913" indent="0">
              <a:buClr>
                <a:schemeClr val="accent1"/>
              </a:buClr>
              <a:buNone/>
              <a:defRPr sz="1200"/>
            </a:lvl7pPr>
            <a:lvl8pPr marL="3200400" indent="0">
              <a:buNone/>
              <a:defRPr/>
            </a:lvl8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335774" y="1898528"/>
            <a:ext cx="3312000" cy="4130022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935" y="6372042"/>
            <a:ext cx="1085783" cy="36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69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age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6435" y="4789410"/>
            <a:ext cx="11120717" cy="493787"/>
          </a:xfrm>
          <a:prstGeom prst="rect">
            <a:avLst/>
          </a:prstGeom>
        </p:spPr>
        <p:txBody>
          <a:bodyPr anchor="t" anchorCtr="0"/>
          <a:lstStyle>
            <a:lvl1pPr algn="l">
              <a:defRPr sz="2400"/>
            </a:lvl1pPr>
          </a:lstStyle>
          <a:p>
            <a:r>
              <a:rPr lang="en-GB" dirty="0"/>
              <a:t>Opening / Title slide for CC&amp;O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6435" y="5378696"/>
            <a:ext cx="11120718" cy="8596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*On home tab, click arrow under ‘New Slide’ for more image options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3588" cy="4389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417" y="3865362"/>
            <a:ext cx="8341138" cy="52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606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36435" y="423116"/>
            <a:ext cx="11120718" cy="54507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Line &amp; pie chart showing </a:t>
            </a:r>
            <a:r>
              <a:rPr lang="en-GB" dirty="0" err="1"/>
              <a:t>color</a:t>
            </a:r>
            <a:r>
              <a:rPr lang="en-GB" dirty="0"/>
              <a:t> use</a:t>
            </a:r>
          </a:p>
        </p:txBody>
      </p:sp>
      <p:graphicFrame>
        <p:nvGraphicFramePr>
          <p:cNvPr id="5" name="Content Placeholder 6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920171712"/>
              </p:ext>
            </p:extLst>
          </p:nvPr>
        </p:nvGraphicFramePr>
        <p:xfrm>
          <a:off x="225161" y="1126672"/>
          <a:ext cx="5564717" cy="4806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7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605098750"/>
              </p:ext>
            </p:extLst>
          </p:nvPr>
        </p:nvGraphicFramePr>
        <p:xfrm>
          <a:off x="6202232" y="1126672"/>
          <a:ext cx="5564716" cy="4806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935" y="6372042"/>
            <a:ext cx="1085783" cy="36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6091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536435" y="423116"/>
            <a:ext cx="11120718" cy="5450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Bar graph showing color use</a:t>
            </a:r>
            <a:endParaRPr lang="en-GB" dirty="0"/>
          </a:p>
        </p:txBody>
      </p:sp>
      <p:graphicFrame>
        <p:nvGraphicFramePr>
          <p:cNvPr id="8" name="Content Placeholder 8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958098057"/>
              </p:ext>
            </p:extLst>
          </p:nvPr>
        </p:nvGraphicFramePr>
        <p:xfrm>
          <a:off x="417779" y="1358901"/>
          <a:ext cx="11358033" cy="4806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935" y="6372042"/>
            <a:ext cx="1085783" cy="36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746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536435" y="423116"/>
            <a:ext cx="11120718" cy="5450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Information in a table</a:t>
            </a:r>
            <a:endParaRPr lang="en-GB" dirty="0"/>
          </a:p>
        </p:txBody>
      </p:sp>
      <p:graphicFrame>
        <p:nvGraphicFramePr>
          <p:cNvPr id="6" name="Chart Placeholder 6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908080260"/>
              </p:ext>
            </p:extLst>
          </p:nvPr>
        </p:nvGraphicFramePr>
        <p:xfrm>
          <a:off x="479160" y="1184725"/>
          <a:ext cx="11235267" cy="4677937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9724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451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088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0881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Arial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18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</a:rPr>
                        <a:t>pt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Xxx</a:t>
                      </a:r>
                      <a:endParaRPr lang="en-US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xxx</a:t>
                      </a:r>
                      <a:endParaRPr lang="en-US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xxx</a:t>
                      </a:r>
                      <a:endParaRPr lang="en-US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811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Body copy, 14 </a:t>
                      </a:r>
                      <a:r>
                        <a:rPr lang="en-US" sz="1400" dirty="0" err="1"/>
                        <a:t>pt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xxx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xxx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xxx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811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Body copy, 14 </a:t>
                      </a:r>
                      <a:r>
                        <a:rPr lang="en-US" sz="1400" dirty="0" err="1"/>
                        <a:t>pt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xxx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xxx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xxx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811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Body copy, 14 </a:t>
                      </a:r>
                      <a:r>
                        <a:rPr lang="en-US" sz="1400" dirty="0" err="1"/>
                        <a:t>pt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xxx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xxx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xxx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811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Body copy, 14 </a:t>
                      </a:r>
                      <a:r>
                        <a:rPr lang="en-US" sz="1400" dirty="0" err="1"/>
                        <a:t>pt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xxx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xxx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xxx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811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Body copy, 14 </a:t>
                      </a:r>
                      <a:r>
                        <a:rPr lang="en-US" sz="1400" dirty="0" err="1"/>
                        <a:t>pt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xxx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xxx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xxx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811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Body copy, 14 </a:t>
                      </a:r>
                      <a:r>
                        <a:rPr lang="en-US" sz="1400" dirty="0" err="1"/>
                        <a:t>pt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xxx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xxx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xxx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811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Body copy, 14 </a:t>
                      </a:r>
                      <a:r>
                        <a:rPr lang="en-US" sz="1400" dirty="0" err="1"/>
                        <a:t>pt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xxx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xxx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xxx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935" y="6372042"/>
            <a:ext cx="1085783" cy="36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567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36435" y="423116"/>
            <a:ext cx="11120718" cy="54507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Editable infographic - </a:t>
            </a:r>
            <a:r>
              <a:rPr lang="en-GB" dirty="0" err="1"/>
              <a:t>Color</a:t>
            </a:r>
            <a:r>
              <a:rPr lang="en-GB" dirty="0"/>
              <a:t> scheme #1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3563439" y="2031036"/>
            <a:ext cx="2400000" cy="240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4562506" y="3091485"/>
            <a:ext cx="3360000" cy="3360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5511254" y="1478585"/>
            <a:ext cx="2880000" cy="2880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Text Placeholder 67"/>
          <p:cNvSpPr txBox="1">
            <a:spLocks/>
          </p:cNvSpPr>
          <p:nvPr userDrawn="1"/>
        </p:nvSpPr>
        <p:spPr>
          <a:xfrm>
            <a:off x="4710040" y="4445629"/>
            <a:ext cx="3064933" cy="651712"/>
          </a:xfrm>
          <a:prstGeom prst="rect">
            <a:avLst/>
          </a:prstGeom>
        </p:spPr>
        <p:txBody>
          <a:bodyPr anchor="ctr"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/>
              <a:buNone/>
              <a:defRPr lang="en-US" sz="1800" b="1" kern="1200" baseline="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0" indent="0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/>
              <a:buNone/>
              <a:defRPr lang="en-US" sz="1400" b="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0" indent="0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/>
              <a:buNone/>
              <a:defRPr lang="en-US" sz="120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71450" indent="-171450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358775" indent="-176213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lang="en-GB" sz="120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dirty="0"/>
              <a:t>Text</a:t>
            </a:r>
          </a:p>
        </p:txBody>
      </p:sp>
      <p:sp>
        <p:nvSpPr>
          <p:cNvPr id="12" name="Text Placeholder 68"/>
          <p:cNvSpPr txBox="1">
            <a:spLocks/>
          </p:cNvSpPr>
          <p:nvPr userDrawn="1"/>
        </p:nvSpPr>
        <p:spPr>
          <a:xfrm>
            <a:off x="5613521" y="2592729"/>
            <a:ext cx="2675467" cy="651712"/>
          </a:xfrm>
          <a:prstGeom prst="rect">
            <a:avLst/>
          </a:prstGeom>
        </p:spPr>
        <p:txBody>
          <a:bodyPr anchor="ctr"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/>
              <a:buNone/>
              <a:defRPr lang="en-US" sz="1800" b="1" kern="1200" baseline="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0" indent="0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/>
              <a:buNone/>
              <a:defRPr lang="en-US" sz="1400" b="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0" indent="0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/>
              <a:buNone/>
              <a:defRPr lang="en-US" sz="120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71450" indent="-171450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358775" indent="-176213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lang="en-GB" sz="120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>
                <a:solidFill>
                  <a:schemeClr val="bg1"/>
                </a:solidFill>
              </a:rPr>
              <a:t>Text</a:t>
            </a:r>
          </a:p>
        </p:txBody>
      </p:sp>
      <p:sp>
        <p:nvSpPr>
          <p:cNvPr id="13" name="Text Placeholder 69"/>
          <p:cNvSpPr txBox="1">
            <a:spLocks/>
          </p:cNvSpPr>
          <p:nvPr userDrawn="1"/>
        </p:nvSpPr>
        <p:spPr>
          <a:xfrm>
            <a:off x="3793203" y="2616399"/>
            <a:ext cx="1640567" cy="1229275"/>
          </a:xfrm>
          <a:prstGeom prst="rect">
            <a:avLst/>
          </a:prstGeom>
        </p:spPr>
        <p:txBody>
          <a:bodyPr anchor="ctr"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/>
              <a:buNone/>
              <a:defRPr lang="en-US" sz="1800" b="1" kern="1200" baseline="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0" indent="0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/>
              <a:buNone/>
              <a:defRPr lang="en-US" sz="1400" b="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0" indent="0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/>
              <a:buNone/>
              <a:defRPr lang="en-US" sz="120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71450" indent="-171450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358775" indent="-176213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lang="en-GB" sz="120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dirty="0">
                <a:solidFill>
                  <a:schemeClr val="bg1"/>
                </a:solidFill>
              </a:rPr>
              <a:t>Text</a:t>
            </a:r>
          </a:p>
        </p:txBody>
      </p:sp>
      <p:sp>
        <p:nvSpPr>
          <p:cNvPr id="14" name="Text Placeholder 43"/>
          <p:cNvSpPr txBox="1">
            <a:spLocks/>
          </p:cNvSpPr>
          <p:nvPr userDrawn="1"/>
        </p:nvSpPr>
        <p:spPr>
          <a:xfrm>
            <a:off x="492255" y="4402667"/>
            <a:ext cx="3251200" cy="425451"/>
          </a:xfrm>
          <a:prstGeom prst="rect">
            <a:avLst/>
          </a:prstGeom>
          <a:noFill/>
        </p:spPr>
        <p:txBody>
          <a:bodyPr vert="horz" lIns="48000" tIns="60960" rIns="48000" bIns="6096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/>
              <a:buNone/>
              <a:defRPr lang="en-US" sz="1800" b="1" kern="1200" baseline="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0" indent="0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/>
              <a:buNone/>
              <a:defRPr lang="en-US" sz="1400" b="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0" indent="0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/>
              <a:buNone/>
              <a:defRPr lang="en-US" sz="120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71450" indent="-171450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358775" indent="-176213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lang="en-GB" sz="120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/>
              <a:t>Callout - 16pt Bold</a:t>
            </a:r>
          </a:p>
        </p:txBody>
      </p:sp>
      <p:sp>
        <p:nvSpPr>
          <p:cNvPr id="15" name="Text Placeholder 10"/>
          <p:cNvSpPr txBox="1">
            <a:spLocks/>
          </p:cNvSpPr>
          <p:nvPr userDrawn="1"/>
        </p:nvSpPr>
        <p:spPr>
          <a:xfrm>
            <a:off x="492255" y="4936067"/>
            <a:ext cx="3234267" cy="1134533"/>
          </a:xfrm>
          <a:prstGeom prst="rect">
            <a:avLst/>
          </a:prstGeom>
          <a:noFill/>
          <a:effectLst/>
        </p:spPr>
        <p:txBody>
          <a:bodyPr vert="horz" lIns="48000" tIns="60960" rIns="48000" bIns="60960" rtlCol="0">
            <a:norm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/>
              <a:buNone/>
              <a:defRPr lang="en-US" sz="1800" b="1" kern="1200" baseline="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0" indent="0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/>
              <a:buNone/>
              <a:defRPr lang="en-US" sz="1400" b="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0" indent="0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/>
              <a:buNone/>
              <a:defRPr lang="en-US" sz="120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71450" indent="-171450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358775" indent="-176213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lang="en-GB" sz="120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0"/>
              <a:t>This is body text that can further describe this infographic, 16pt</a:t>
            </a:r>
          </a:p>
        </p:txBody>
      </p:sp>
      <p:sp>
        <p:nvSpPr>
          <p:cNvPr id="17" name="Text Placeholder 3"/>
          <p:cNvSpPr txBox="1">
            <a:spLocks/>
          </p:cNvSpPr>
          <p:nvPr userDrawn="1"/>
        </p:nvSpPr>
        <p:spPr>
          <a:xfrm>
            <a:off x="492255" y="2004484"/>
            <a:ext cx="3234267" cy="1134533"/>
          </a:xfrm>
          <a:prstGeom prst="rect">
            <a:avLst/>
          </a:prstGeom>
          <a:noFill/>
          <a:effectLst/>
        </p:spPr>
        <p:txBody>
          <a:bodyPr vert="horz" lIns="48000" tIns="60960" rIns="48000" bIns="60960" rtlCol="0">
            <a:norm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/>
              <a:buNone/>
              <a:defRPr lang="en-US" sz="1800" b="1" kern="1200" baseline="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0" indent="0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/>
              <a:buNone/>
              <a:defRPr lang="en-US" sz="1400" b="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0" indent="0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/>
              <a:buNone/>
              <a:defRPr lang="en-US" sz="120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71450" indent="-171450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358775" indent="-176213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lang="en-GB" sz="120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0"/>
              <a:t>This is body text that can further describe this infographic, 16pt</a:t>
            </a:r>
          </a:p>
        </p:txBody>
      </p:sp>
      <p:sp>
        <p:nvSpPr>
          <p:cNvPr id="18" name="Text Placeholder 2"/>
          <p:cNvSpPr txBox="1">
            <a:spLocks/>
          </p:cNvSpPr>
          <p:nvPr userDrawn="1"/>
        </p:nvSpPr>
        <p:spPr>
          <a:xfrm>
            <a:off x="492255" y="1468967"/>
            <a:ext cx="3251200" cy="427567"/>
          </a:xfrm>
          <a:prstGeom prst="rect">
            <a:avLst/>
          </a:prstGeom>
          <a:noFill/>
        </p:spPr>
        <p:txBody>
          <a:bodyPr vert="horz" lIns="48000" tIns="60960" rIns="48000" bIns="6096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/>
              <a:buNone/>
              <a:defRPr lang="en-US" sz="1800" b="1" kern="1200" baseline="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0" indent="0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/>
              <a:buNone/>
              <a:defRPr lang="en-US" sz="1400" b="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0" indent="0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/>
              <a:buNone/>
              <a:defRPr lang="en-US" sz="120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71450" indent="-171450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358775" indent="-176213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lang="en-GB" sz="120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Callout - 16pt Bold</a:t>
            </a:r>
          </a:p>
        </p:txBody>
      </p:sp>
      <p:sp>
        <p:nvSpPr>
          <p:cNvPr id="19" name="Text Placeholder 45"/>
          <p:cNvSpPr txBox="1">
            <a:spLocks/>
          </p:cNvSpPr>
          <p:nvPr userDrawn="1"/>
        </p:nvSpPr>
        <p:spPr>
          <a:xfrm>
            <a:off x="8459585" y="1468967"/>
            <a:ext cx="3251200" cy="427567"/>
          </a:xfrm>
          <a:prstGeom prst="rect">
            <a:avLst/>
          </a:prstGeom>
          <a:noFill/>
        </p:spPr>
        <p:txBody>
          <a:bodyPr vert="horz" lIns="48000" tIns="60960" rIns="48000" bIns="6096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/>
              <a:buNone/>
              <a:defRPr lang="en-US" sz="1800" b="1" kern="1200" baseline="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0" indent="0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/>
              <a:buNone/>
              <a:defRPr lang="en-US" sz="1400" b="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0" indent="0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/>
              <a:buNone/>
              <a:defRPr lang="en-US" sz="120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71450" indent="-171450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358775" indent="-176213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lang="en-GB" sz="120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Callout - 16pt Bold</a:t>
            </a:r>
          </a:p>
        </p:txBody>
      </p:sp>
      <p:sp>
        <p:nvSpPr>
          <p:cNvPr id="20" name="Text Placeholder 44"/>
          <p:cNvSpPr txBox="1">
            <a:spLocks/>
          </p:cNvSpPr>
          <p:nvPr userDrawn="1"/>
        </p:nvSpPr>
        <p:spPr>
          <a:xfrm>
            <a:off x="8476518" y="2004484"/>
            <a:ext cx="3234267" cy="1134533"/>
          </a:xfrm>
          <a:prstGeom prst="rect">
            <a:avLst/>
          </a:prstGeom>
          <a:noFill/>
          <a:effectLst/>
        </p:spPr>
        <p:txBody>
          <a:bodyPr vert="horz" lIns="48000" tIns="60960" rIns="48000" bIns="60960" rtlCol="0">
            <a:norm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/>
              <a:buNone/>
              <a:defRPr lang="en-US" sz="1800" b="1" kern="1200" baseline="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0" indent="0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/>
              <a:buNone/>
              <a:defRPr lang="en-US" sz="1400" b="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0" indent="0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/>
              <a:buNone/>
              <a:defRPr lang="en-US" sz="120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71450" indent="-171450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358775" indent="-176213" algn="l" defTabSz="4572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lang="en-GB" sz="120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0"/>
              <a:t>This is body text that can further describe this infographic, 16pt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935" y="6372042"/>
            <a:ext cx="1085783" cy="36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195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536435" y="423116"/>
            <a:ext cx="11120718" cy="54507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Graphical devices &amp; shapes #1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479162" y="1744981"/>
            <a:ext cx="11235267" cy="1162473"/>
            <a:chOff x="218439" y="2094865"/>
            <a:chExt cx="7618778" cy="871855"/>
          </a:xfrm>
        </p:grpSpPr>
        <p:sp>
          <p:nvSpPr>
            <p:cNvPr id="23" name="Pentagon 3"/>
            <p:cNvSpPr/>
            <p:nvPr/>
          </p:nvSpPr>
          <p:spPr>
            <a:xfrm>
              <a:off x="218439" y="2094865"/>
              <a:ext cx="1626307" cy="871855"/>
            </a:xfrm>
            <a:prstGeom prst="homePlate">
              <a:avLst>
                <a:gd name="adj" fmla="val 2268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000" tIns="60960" rIns="4800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800" b="1" dirty="0">
                  <a:solidFill>
                    <a:schemeClr val="tx1"/>
                  </a:solidFill>
                </a:rPr>
                <a:t>Shape Title</a:t>
              </a:r>
            </a:p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400" dirty="0">
                  <a:solidFill>
                    <a:schemeClr val="tx1"/>
                  </a:solidFill>
                </a:rPr>
                <a:t>Supporting text for </a:t>
              </a:r>
              <a:br>
                <a:rPr lang="en-GB" sz="1400" dirty="0">
                  <a:solidFill>
                    <a:schemeClr val="tx1"/>
                  </a:solidFill>
                </a:rPr>
              </a:br>
              <a:r>
                <a:rPr lang="en-GB" sz="1400" dirty="0">
                  <a:solidFill>
                    <a:schemeClr val="tx1"/>
                  </a:solidFill>
                </a:rPr>
                <a:t>shape over 2 lines</a:t>
              </a:r>
            </a:p>
          </p:txBody>
        </p:sp>
        <p:sp>
          <p:nvSpPr>
            <p:cNvPr id="24" name="Chevron 10"/>
            <p:cNvSpPr/>
            <p:nvPr/>
          </p:nvSpPr>
          <p:spPr>
            <a:xfrm>
              <a:off x="1716557" y="2094865"/>
              <a:ext cx="1626307" cy="871855"/>
            </a:xfrm>
            <a:prstGeom prst="chevron">
              <a:avLst>
                <a:gd name="adj" fmla="val 22601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000" tIns="60960" rIns="4800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800" b="1" dirty="0">
                  <a:solidFill>
                    <a:schemeClr val="tx1"/>
                  </a:solidFill>
                </a:rPr>
                <a:t>Shape Title</a:t>
              </a:r>
            </a:p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400" dirty="0">
                  <a:solidFill>
                    <a:schemeClr val="tx1"/>
                  </a:solidFill>
                </a:rPr>
                <a:t>Supporting text for shape over 2 lines</a:t>
              </a:r>
            </a:p>
          </p:txBody>
        </p:sp>
        <p:sp>
          <p:nvSpPr>
            <p:cNvPr id="25" name="Chevron 11"/>
            <p:cNvSpPr/>
            <p:nvPr/>
          </p:nvSpPr>
          <p:spPr>
            <a:xfrm>
              <a:off x="3214675" y="2094865"/>
              <a:ext cx="1626307" cy="871855"/>
            </a:xfrm>
            <a:prstGeom prst="chevron">
              <a:avLst>
                <a:gd name="adj" fmla="val 22601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000" tIns="60960" rIns="4800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800" b="1" dirty="0">
                  <a:solidFill>
                    <a:schemeClr val="tx1"/>
                  </a:solidFill>
                </a:rPr>
                <a:t>Shape Title</a:t>
              </a:r>
            </a:p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400" dirty="0">
                  <a:solidFill>
                    <a:schemeClr val="tx1"/>
                  </a:solidFill>
                </a:rPr>
                <a:t>Supporting text for shape over 2 lines</a:t>
              </a:r>
            </a:p>
          </p:txBody>
        </p:sp>
        <p:sp>
          <p:nvSpPr>
            <p:cNvPr id="26" name="Chevron 12"/>
            <p:cNvSpPr/>
            <p:nvPr/>
          </p:nvSpPr>
          <p:spPr>
            <a:xfrm>
              <a:off x="4712793" y="2094865"/>
              <a:ext cx="1626307" cy="871855"/>
            </a:xfrm>
            <a:prstGeom prst="chevron">
              <a:avLst>
                <a:gd name="adj" fmla="val 22601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000" tIns="60960" rIns="4800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800" b="1" dirty="0">
                  <a:solidFill>
                    <a:schemeClr val="tx1"/>
                  </a:solidFill>
                </a:rPr>
                <a:t>Shape Title</a:t>
              </a:r>
            </a:p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400" dirty="0">
                  <a:solidFill>
                    <a:schemeClr val="tx1"/>
                  </a:solidFill>
                </a:rPr>
                <a:t>Supporting text for shape over 2 lines</a:t>
              </a:r>
            </a:p>
          </p:txBody>
        </p:sp>
        <p:sp>
          <p:nvSpPr>
            <p:cNvPr id="27" name="Chevron 13"/>
            <p:cNvSpPr/>
            <p:nvPr/>
          </p:nvSpPr>
          <p:spPr>
            <a:xfrm>
              <a:off x="6210910" y="2094865"/>
              <a:ext cx="1626307" cy="871855"/>
            </a:xfrm>
            <a:prstGeom prst="chevron">
              <a:avLst>
                <a:gd name="adj" fmla="val 22601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000" tIns="60960" rIns="4800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800" b="1" dirty="0">
                  <a:solidFill>
                    <a:schemeClr val="tx1"/>
                  </a:solidFill>
                </a:rPr>
                <a:t>Shape Title</a:t>
              </a:r>
            </a:p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400" dirty="0">
                  <a:solidFill>
                    <a:schemeClr val="tx1"/>
                  </a:solidFill>
                </a:rPr>
                <a:t>Supporting text for shape over 2 lines</a:t>
              </a:r>
            </a:p>
          </p:txBody>
        </p:sp>
      </p:grpSp>
      <p:grpSp>
        <p:nvGrpSpPr>
          <p:cNvPr id="28" name="Group 27"/>
          <p:cNvGrpSpPr/>
          <p:nvPr userDrawn="1"/>
        </p:nvGrpSpPr>
        <p:grpSpPr>
          <a:xfrm>
            <a:off x="479162" y="3126741"/>
            <a:ext cx="11235267" cy="1162473"/>
            <a:chOff x="218439" y="2094865"/>
            <a:chExt cx="7618778" cy="871855"/>
          </a:xfrm>
          <a:solidFill>
            <a:schemeClr val="accent2"/>
          </a:solidFill>
        </p:grpSpPr>
        <p:sp>
          <p:nvSpPr>
            <p:cNvPr id="29" name="Pentagon 16"/>
            <p:cNvSpPr/>
            <p:nvPr/>
          </p:nvSpPr>
          <p:spPr>
            <a:xfrm>
              <a:off x="218439" y="2094865"/>
              <a:ext cx="1626307" cy="871855"/>
            </a:xfrm>
            <a:prstGeom prst="homePlate">
              <a:avLst>
                <a:gd name="adj" fmla="val 22687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000" tIns="60960" rIns="4800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800" b="1" dirty="0">
                  <a:solidFill>
                    <a:schemeClr val="bg1"/>
                  </a:solidFill>
                </a:rPr>
                <a:t>Shape Title</a:t>
              </a:r>
            </a:p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400" dirty="0">
                  <a:solidFill>
                    <a:schemeClr val="bg1"/>
                  </a:solidFill>
                </a:rPr>
                <a:t>Supporting text for </a:t>
              </a:r>
              <a:br>
                <a:rPr lang="en-GB" sz="1400" dirty="0">
                  <a:solidFill>
                    <a:schemeClr val="bg1"/>
                  </a:solidFill>
                </a:rPr>
              </a:br>
              <a:r>
                <a:rPr lang="en-GB" sz="1400" dirty="0">
                  <a:solidFill>
                    <a:schemeClr val="bg1"/>
                  </a:solidFill>
                </a:rPr>
                <a:t>shape over 2 lines</a:t>
              </a:r>
            </a:p>
          </p:txBody>
        </p:sp>
        <p:sp>
          <p:nvSpPr>
            <p:cNvPr id="30" name="Chevron 17"/>
            <p:cNvSpPr/>
            <p:nvPr/>
          </p:nvSpPr>
          <p:spPr>
            <a:xfrm>
              <a:off x="1716557" y="2094865"/>
              <a:ext cx="1626307" cy="871855"/>
            </a:xfrm>
            <a:prstGeom prst="chevron">
              <a:avLst>
                <a:gd name="adj" fmla="val 22601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000" tIns="60960" rIns="4800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800" b="1" dirty="0">
                  <a:solidFill>
                    <a:schemeClr val="bg1"/>
                  </a:solidFill>
                </a:rPr>
                <a:t>Shape Title</a:t>
              </a:r>
            </a:p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400" dirty="0">
                  <a:solidFill>
                    <a:schemeClr val="bg1"/>
                  </a:solidFill>
                </a:rPr>
                <a:t>Supporting text for shape over 2 lines</a:t>
              </a:r>
            </a:p>
          </p:txBody>
        </p:sp>
        <p:sp>
          <p:nvSpPr>
            <p:cNvPr id="31" name="Chevron 18"/>
            <p:cNvSpPr/>
            <p:nvPr/>
          </p:nvSpPr>
          <p:spPr>
            <a:xfrm>
              <a:off x="3214675" y="2094865"/>
              <a:ext cx="1626307" cy="871855"/>
            </a:xfrm>
            <a:prstGeom prst="chevron">
              <a:avLst>
                <a:gd name="adj" fmla="val 22601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000" tIns="60960" rIns="4800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800" b="1" dirty="0">
                  <a:solidFill>
                    <a:schemeClr val="bg1"/>
                  </a:solidFill>
                </a:rPr>
                <a:t>Shape Title</a:t>
              </a:r>
            </a:p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400" dirty="0">
                  <a:solidFill>
                    <a:schemeClr val="bg1"/>
                  </a:solidFill>
                </a:rPr>
                <a:t>Supporting text for shape over 2 lines</a:t>
              </a:r>
            </a:p>
          </p:txBody>
        </p:sp>
        <p:sp>
          <p:nvSpPr>
            <p:cNvPr id="32" name="Chevron 19"/>
            <p:cNvSpPr/>
            <p:nvPr/>
          </p:nvSpPr>
          <p:spPr>
            <a:xfrm>
              <a:off x="4712793" y="2094865"/>
              <a:ext cx="1626307" cy="871855"/>
            </a:xfrm>
            <a:prstGeom prst="chevron">
              <a:avLst>
                <a:gd name="adj" fmla="val 22601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000" tIns="60960" rIns="4800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800" b="1" dirty="0">
                  <a:solidFill>
                    <a:schemeClr val="bg1"/>
                  </a:solidFill>
                </a:rPr>
                <a:t>Shape Title</a:t>
              </a:r>
            </a:p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400" dirty="0">
                  <a:solidFill>
                    <a:schemeClr val="bg1"/>
                  </a:solidFill>
                </a:rPr>
                <a:t>Supporting text for shape over 2 lines</a:t>
              </a:r>
            </a:p>
          </p:txBody>
        </p:sp>
        <p:sp>
          <p:nvSpPr>
            <p:cNvPr id="33" name="Chevron 20"/>
            <p:cNvSpPr/>
            <p:nvPr/>
          </p:nvSpPr>
          <p:spPr>
            <a:xfrm>
              <a:off x="6210910" y="2094865"/>
              <a:ext cx="1626307" cy="871855"/>
            </a:xfrm>
            <a:prstGeom prst="chevron">
              <a:avLst>
                <a:gd name="adj" fmla="val 22601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000" tIns="60960" rIns="4800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800" b="1" dirty="0">
                  <a:solidFill>
                    <a:schemeClr val="bg1"/>
                  </a:solidFill>
                </a:rPr>
                <a:t>Shape Title</a:t>
              </a:r>
            </a:p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400" dirty="0">
                  <a:solidFill>
                    <a:schemeClr val="bg1"/>
                  </a:solidFill>
                </a:rPr>
                <a:t>Supporting text for shape over 2 lines</a:t>
              </a:r>
            </a:p>
          </p:txBody>
        </p:sp>
      </p:grpSp>
      <p:grpSp>
        <p:nvGrpSpPr>
          <p:cNvPr id="34" name="Group 33"/>
          <p:cNvGrpSpPr/>
          <p:nvPr userDrawn="1"/>
        </p:nvGrpSpPr>
        <p:grpSpPr>
          <a:xfrm>
            <a:off x="479162" y="4508501"/>
            <a:ext cx="11235267" cy="1162473"/>
            <a:chOff x="218439" y="2094865"/>
            <a:chExt cx="7618778" cy="871855"/>
          </a:xfrm>
          <a:solidFill>
            <a:schemeClr val="accent3"/>
          </a:solidFill>
        </p:grpSpPr>
        <p:sp>
          <p:nvSpPr>
            <p:cNvPr id="35" name="Pentagon 22"/>
            <p:cNvSpPr/>
            <p:nvPr/>
          </p:nvSpPr>
          <p:spPr>
            <a:xfrm>
              <a:off x="218439" y="2094865"/>
              <a:ext cx="1626307" cy="871855"/>
            </a:xfrm>
            <a:prstGeom prst="homePlate">
              <a:avLst>
                <a:gd name="adj" fmla="val 22687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000" tIns="60960" rIns="4800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800" b="1" dirty="0">
                  <a:solidFill>
                    <a:schemeClr val="bg1"/>
                  </a:solidFill>
                </a:rPr>
                <a:t>Shape Title</a:t>
              </a:r>
            </a:p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400" dirty="0">
                  <a:solidFill>
                    <a:schemeClr val="bg1"/>
                  </a:solidFill>
                </a:rPr>
                <a:t>Supporting text for </a:t>
              </a:r>
              <a:br>
                <a:rPr lang="en-GB" sz="1400" dirty="0">
                  <a:solidFill>
                    <a:schemeClr val="bg1"/>
                  </a:solidFill>
                </a:rPr>
              </a:br>
              <a:r>
                <a:rPr lang="en-GB" sz="1400" dirty="0">
                  <a:solidFill>
                    <a:schemeClr val="bg1"/>
                  </a:solidFill>
                </a:rPr>
                <a:t>shape over 2 lines</a:t>
              </a:r>
            </a:p>
          </p:txBody>
        </p:sp>
        <p:sp>
          <p:nvSpPr>
            <p:cNvPr id="36" name="Chevron 23"/>
            <p:cNvSpPr/>
            <p:nvPr/>
          </p:nvSpPr>
          <p:spPr>
            <a:xfrm>
              <a:off x="1716557" y="2094865"/>
              <a:ext cx="1626307" cy="871855"/>
            </a:xfrm>
            <a:prstGeom prst="chevron">
              <a:avLst>
                <a:gd name="adj" fmla="val 22601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000" tIns="60960" rIns="4800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800" b="1" dirty="0">
                  <a:solidFill>
                    <a:schemeClr val="bg1"/>
                  </a:solidFill>
                </a:rPr>
                <a:t>Shape Title</a:t>
              </a:r>
            </a:p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400" dirty="0">
                  <a:solidFill>
                    <a:schemeClr val="bg1"/>
                  </a:solidFill>
                </a:rPr>
                <a:t>Supporting text for shape over 2 lines</a:t>
              </a:r>
            </a:p>
          </p:txBody>
        </p:sp>
        <p:sp>
          <p:nvSpPr>
            <p:cNvPr id="37" name="Chevron 24"/>
            <p:cNvSpPr/>
            <p:nvPr/>
          </p:nvSpPr>
          <p:spPr>
            <a:xfrm>
              <a:off x="3214675" y="2094865"/>
              <a:ext cx="1626307" cy="871855"/>
            </a:xfrm>
            <a:prstGeom prst="chevron">
              <a:avLst>
                <a:gd name="adj" fmla="val 22601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000" tIns="60960" rIns="4800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800" b="1" dirty="0">
                  <a:solidFill>
                    <a:schemeClr val="bg1"/>
                  </a:solidFill>
                </a:rPr>
                <a:t>Shape Title</a:t>
              </a:r>
            </a:p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400" dirty="0">
                  <a:solidFill>
                    <a:schemeClr val="bg1"/>
                  </a:solidFill>
                </a:rPr>
                <a:t>Supporting text for shape over 2 lines</a:t>
              </a:r>
            </a:p>
          </p:txBody>
        </p:sp>
        <p:sp>
          <p:nvSpPr>
            <p:cNvPr id="38" name="Chevron 25"/>
            <p:cNvSpPr/>
            <p:nvPr/>
          </p:nvSpPr>
          <p:spPr>
            <a:xfrm>
              <a:off x="4712793" y="2094865"/>
              <a:ext cx="1626307" cy="871855"/>
            </a:xfrm>
            <a:prstGeom prst="chevron">
              <a:avLst>
                <a:gd name="adj" fmla="val 22601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000" tIns="60960" rIns="4800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800" b="1" dirty="0">
                  <a:solidFill>
                    <a:schemeClr val="bg1"/>
                  </a:solidFill>
                </a:rPr>
                <a:t>Shape Title</a:t>
              </a:r>
            </a:p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400" dirty="0">
                  <a:solidFill>
                    <a:schemeClr val="bg1"/>
                  </a:solidFill>
                </a:rPr>
                <a:t>Supporting text for shape over 2 lines</a:t>
              </a:r>
            </a:p>
          </p:txBody>
        </p:sp>
        <p:sp>
          <p:nvSpPr>
            <p:cNvPr id="39" name="Chevron 26"/>
            <p:cNvSpPr/>
            <p:nvPr/>
          </p:nvSpPr>
          <p:spPr>
            <a:xfrm>
              <a:off x="6210910" y="2094865"/>
              <a:ext cx="1626307" cy="871855"/>
            </a:xfrm>
            <a:prstGeom prst="chevron">
              <a:avLst>
                <a:gd name="adj" fmla="val 22601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000" tIns="60960" rIns="4800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800" b="1" dirty="0">
                  <a:solidFill>
                    <a:schemeClr val="bg1"/>
                  </a:solidFill>
                </a:rPr>
                <a:t>Shape Title</a:t>
              </a:r>
            </a:p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400" dirty="0">
                  <a:solidFill>
                    <a:schemeClr val="bg1"/>
                  </a:solidFill>
                </a:rPr>
                <a:t>Supporting text for shape over 2 lines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935" y="6372042"/>
            <a:ext cx="1085783" cy="36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032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/>
          <p:cNvSpPr>
            <a:spLocks noGrp="1"/>
          </p:cNvSpPr>
          <p:nvPr>
            <p:ph type="ctrTitle"/>
          </p:nvPr>
        </p:nvSpPr>
        <p:spPr>
          <a:xfrm>
            <a:off x="536435" y="423116"/>
            <a:ext cx="11120718" cy="54507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Graphical devices &amp; shapes #2</a:t>
            </a: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471908" y="1737727"/>
            <a:ext cx="11235267" cy="1162473"/>
            <a:chOff x="218439" y="2094865"/>
            <a:chExt cx="7618778" cy="871855"/>
          </a:xfrm>
          <a:solidFill>
            <a:schemeClr val="accent4"/>
          </a:solidFill>
        </p:grpSpPr>
        <p:sp>
          <p:nvSpPr>
            <p:cNvPr id="42" name="Pentagon 3"/>
            <p:cNvSpPr/>
            <p:nvPr/>
          </p:nvSpPr>
          <p:spPr>
            <a:xfrm>
              <a:off x="218439" y="2094865"/>
              <a:ext cx="1626307" cy="871855"/>
            </a:xfrm>
            <a:prstGeom prst="homePlate">
              <a:avLst>
                <a:gd name="adj" fmla="val 22687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000" tIns="60960" rIns="4800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800" b="1" dirty="0">
                  <a:solidFill>
                    <a:schemeClr val="bg1"/>
                  </a:solidFill>
                </a:rPr>
                <a:t>Shape Title</a:t>
              </a:r>
            </a:p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400" dirty="0">
                  <a:solidFill>
                    <a:schemeClr val="bg1"/>
                  </a:solidFill>
                </a:rPr>
                <a:t>Supporting text for </a:t>
              </a:r>
              <a:br>
                <a:rPr lang="en-GB" sz="1400" dirty="0">
                  <a:solidFill>
                    <a:schemeClr val="bg1"/>
                  </a:solidFill>
                </a:rPr>
              </a:br>
              <a:r>
                <a:rPr lang="en-GB" sz="1400" dirty="0">
                  <a:solidFill>
                    <a:schemeClr val="bg1"/>
                  </a:solidFill>
                </a:rPr>
                <a:t>shape over 2 lines</a:t>
              </a:r>
            </a:p>
          </p:txBody>
        </p:sp>
        <p:sp>
          <p:nvSpPr>
            <p:cNvPr id="43" name="Chevron 10"/>
            <p:cNvSpPr/>
            <p:nvPr/>
          </p:nvSpPr>
          <p:spPr>
            <a:xfrm>
              <a:off x="1716557" y="2094865"/>
              <a:ext cx="1626307" cy="871855"/>
            </a:xfrm>
            <a:prstGeom prst="chevron">
              <a:avLst>
                <a:gd name="adj" fmla="val 22601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000" tIns="60960" rIns="4800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800" b="1" dirty="0">
                  <a:solidFill>
                    <a:schemeClr val="bg1"/>
                  </a:solidFill>
                </a:rPr>
                <a:t>Shape Title</a:t>
              </a:r>
            </a:p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400" dirty="0">
                  <a:solidFill>
                    <a:schemeClr val="bg1"/>
                  </a:solidFill>
                </a:rPr>
                <a:t>Supporting text for shape over 2 lines</a:t>
              </a:r>
            </a:p>
          </p:txBody>
        </p:sp>
        <p:sp>
          <p:nvSpPr>
            <p:cNvPr id="44" name="Chevron 11"/>
            <p:cNvSpPr/>
            <p:nvPr/>
          </p:nvSpPr>
          <p:spPr>
            <a:xfrm>
              <a:off x="3214675" y="2094865"/>
              <a:ext cx="1626307" cy="871855"/>
            </a:xfrm>
            <a:prstGeom prst="chevron">
              <a:avLst>
                <a:gd name="adj" fmla="val 22601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000" tIns="60960" rIns="4800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800" b="1" dirty="0">
                  <a:solidFill>
                    <a:schemeClr val="bg1"/>
                  </a:solidFill>
                </a:rPr>
                <a:t>Shape Title</a:t>
              </a:r>
            </a:p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400" dirty="0">
                  <a:solidFill>
                    <a:schemeClr val="bg1"/>
                  </a:solidFill>
                </a:rPr>
                <a:t>Supporting text for shape over 2 lines</a:t>
              </a:r>
            </a:p>
          </p:txBody>
        </p:sp>
        <p:sp>
          <p:nvSpPr>
            <p:cNvPr id="45" name="Chevron 12"/>
            <p:cNvSpPr/>
            <p:nvPr/>
          </p:nvSpPr>
          <p:spPr>
            <a:xfrm>
              <a:off x="4712793" y="2094865"/>
              <a:ext cx="1626307" cy="871855"/>
            </a:xfrm>
            <a:prstGeom prst="chevron">
              <a:avLst>
                <a:gd name="adj" fmla="val 22601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000" tIns="60960" rIns="4800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800" b="1" dirty="0">
                  <a:solidFill>
                    <a:schemeClr val="bg1"/>
                  </a:solidFill>
                </a:rPr>
                <a:t>Shape Title</a:t>
              </a:r>
            </a:p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400" dirty="0">
                  <a:solidFill>
                    <a:schemeClr val="bg1"/>
                  </a:solidFill>
                </a:rPr>
                <a:t>Supporting text for shape over 2 lines</a:t>
              </a:r>
            </a:p>
          </p:txBody>
        </p:sp>
        <p:sp>
          <p:nvSpPr>
            <p:cNvPr id="46" name="Chevron 13"/>
            <p:cNvSpPr/>
            <p:nvPr/>
          </p:nvSpPr>
          <p:spPr>
            <a:xfrm>
              <a:off x="6210910" y="2094865"/>
              <a:ext cx="1626307" cy="871855"/>
            </a:xfrm>
            <a:prstGeom prst="chevron">
              <a:avLst>
                <a:gd name="adj" fmla="val 22601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000" tIns="60960" rIns="4800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800" b="1" dirty="0">
                  <a:solidFill>
                    <a:schemeClr val="bg1"/>
                  </a:solidFill>
                </a:rPr>
                <a:t>Shape Title</a:t>
              </a:r>
            </a:p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400" dirty="0">
                  <a:solidFill>
                    <a:schemeClr val="bg1"/>
                  </a:solidFill>
                </a:rPr>
                <a:t>Supporting text for shape over 2 lines</a:t>
              </a:r>
            </a:p>
          </p:txBody>
        </p:sp>
      </p:grpSp>
      <p:grpSp>
        <p:nvGrpSpPr>
          <p:cNvPr id="47" name="Group 46"/>
          <p:cNvGrpSpPr/>
          <p:nvPr userDrawn="1"/>
        </p:nvGrpSpPr>
        <p:grpSpPr>
          <a:xfrm>
            <a:off x="471908" y="3119487"/>
            <a:ext cx="11235267" cy="1162473"/>
            <a:chOff x="218439" y="2094865"/>
            <a:chExt cx="7618778" cy="871855"/>
          </a:xfrm>
          <a:solidFill>
            <a:schemeClr val="accent5"/>
          </a:solidFill>
        </p:grpSpPr>
        <p:sp>
          <p:nvSpPr>
            <p:cNvPr id="48" name="Pentagon 16"/>
            <p:cNvSpPr/>
            <p:nvPr/>
          </p:nvSpPr>
          <p:spPr>
            <a:xfrm>
              <a:off x="218439" y="2094865"/>
              <a:ext cx="1626307" cy="871855"/>
            </a:xfrm>
            <a:prstGeom prst="homePlate">
              <a:avLst>
                <a:gd name="adj" fmla="val 22687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000" tIns="60960" rIns="4800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800" b="1" dirty="0">
                  <a:solidFill>
                    <a:schemeClr val="bg1"/>
                  </a:solidFill>
                </a:rPr>
                <a:t>Shape Title</a:t>
              </a:r>
            </a:p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400" dirty="0">
                  <a:solidFill>
                    <a:schemeClr val="bg1"/>
                  </a:solidFill>
                </a:rPr>
                <a:t>Supporting text for </a:t>
              </a:r>
              <a:br>
                <a:rPr lang="en-GB" sz="1400" dirty="0">
                  <a:solidFill>
                    <a:schemeClr val="bg1"/>
                  </a:solidFill>
                </a:rPr>
              </a:br>
              <a:r>
                <a:rPr lang="en-GB" sz="1400" dirty="0">
                  <a:solidFill>
                    <a:schemeClr val="bg1"/>
                  </a:solidFill>
                </a:rPr>
                <a:t>shape over 2 lines</a:t>
              </a:r>
            </a:p>
          </p:txBody>
        </p:sp>
        <p:sp>
          <p:nvSpPr>
            <p:cNvPr id="49" name="Chevron 17"/>
            <p:cNvSpPr/>
            <p:nvPr/>
          </p:nvSpPr>
          <p:spPr>
            <a:xfrm>
              <a:off x="1716557" y="2094865"/>
              <a:ext cx="1626307" cy="871855"/>
            </a:xfrm>
            <a:prstGeom prst="chevron">
              <a:avLst>
                <a:gd name="adj" fmla="val 22601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000" tIns="60960" rIns="4800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800" b="1" dirty="0">
                  <a:solidFill>
                    <a:schemeClr val="bg1"/>
                  </a:solidFill>
                </a:rPr>
                <a:t>Shape Title</a:t>
              </a:r>
            </a:p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400" dirty="0">
                  <a:solidFill>
                    <a:schemeClr val="bg1"/>
                  </a:solidFill>
                </a:rPr>
                <a:t>Supporting text for shape over 2 lines</a:t>
              </a:r>
            </a:p>
          </p:txBody>
        </p:sp>
        <p:sp>
          <p:nvSpPr>
            <p:cNvPr id="50" name="Chevron 18"/>
            <p:cNvSpPr/>
            <p:nvPr/>
          </p:nvSpPr>
          <p:spPr>
            <a:xfrm>
              <a:off x="3214675" y="2094865"/>
              <a:ext cx="1626307" cy="871855"/>
            </a:xfrm>
            <a:prstGeom prst="chevron">
              <a:avLst>
                <a:gd name="adj" fmla="val 22601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000" tIns="60960" rIns="4800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800" b="1" dirty="0">
                  <a:solidFill>
                    <a:schemeClr val="bg1"/>
                  </a:solidFill>
                </a:rPr>
                <a:t>Shape Title</a:t>
              </a:r>
            </a:p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400" dirty="0">
                  <a:solidFill>
                    <a:schemeClr val="bg1"/>
                  </a:solidFill>
                </a:rPr>
                <a:t>Supporting text for shape over 2 lines</a:t>
              </a:r>
            </a:p>
          </p:txBody>
        </p:sp>
        <p:sp>
          <p:nvSpPr>
            <p:cNvPr id="51" name="Chevron 19"/>
            <p:cNvSpPr/>
            <p:nvPr/>
          </p:nvSpPr>
          <p:spPr>
            <a:xfrm>
              <a:off x="4712793" y="2094865"/>
              <a:ext cx="1626307" cy="871855"/>
            </a:xfrm>
            <a:prstGeom prst="chevron">
              <a:avLst>
                <a:gd name="adj" fmla="val 22601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000" tIns="60960" rIns="4800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800" b="1" dirty="0">
                  <a:solidFill>
                    <a:schemeClr val="bg1"/>
                  </a:solidFill>
                </a:rPr>
                <a:t>Shape Title</a:t>
              </a:r>
            </a:p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400" dirty="0">
                  <a:solidFill>
                    <a:schemeClr val="bg1"/>
                  </a:solidFill>
                </a:rPr>
                <a:t>Supporting text for shape over 2 lines</a:t>
              </a:r>
            </a:p>
          </p:txBody>
        </p:sp>
        <p:sp>
          <p:nvSpPr>
            <p:cNvPr id="52" name="Chevron 20"/>
            <p:cNvSpPr/>
            <p:nvPr/>
          </p:nvSpPr>
          <p:spPr>
            <a:xfrm>
              <a:off x="6210910" y="2094865"/>
              <a:ext cx="1626307" cy="871855"/>
            </a:xfrm>
            <a:prstGeom prst="chevron">
              <a:avLst>
                <a:gd name="adj" fmla="val 22601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000" tIns="60960" rIns="4800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800" b="1" dirty="0">
                  <a:solidFill>
                    <a:schemeClr val="bg1"/>
                  </a:solidFill>
                </a:rPr>
                <a:t>Shape Title</a:t>
              </a:r>
            </a:p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400" dirty="0">
                  <a:solidFill>
                    <a:schemeClr val="bg1"/>
                  </a:solidFill>
                </a:rPr>
                <a:t>Supporting text for shape over 2 lines</a:t>
              </a:r>
            </a:p>
          </p:txBody>
        </p:sp>
      </p:grpSp>
      <p:grpSp>
        <p:nvGrpSpPr>
          <p:cNvPr id="53" name="Group 52"/>
          <p:cNvGrpSpPr/>
          <p:nvPr userDrawn="1"/>
        </p:nvGrpSpPr>
        <p:grpSpPr>
          <a:xfrm>
            <a:off x="471908" y="4501247"/>
            <a:ext cx="11235267" cy="1162473"/>
            <a:chOff x="218439" y="2094865"/>
            <a:chExt cx="7618778" cy="871855"/>
          </a:xfrm>
          <a:solidFill>
            <a:schemeClr val="accent5"/>
          </a:solidFill>
        </p:grpSpPr>
        <p:sp>
          <p:nvSpPr>
            <p:cNvPr id="54" name="Pentagon 53"/>
            <p:cNvSpPr/>
            <p:nvPr/>
          </p:nvSpPr>
          <p:spPr>
            <a:xfrm>
              <a:off x="218439" y="2094865"/>
              <a:ext cx="1626307" cy="871855"/>
            </a:xfrm>
            <a:prstGeom prst="homePlate">
              <a:avLst>
                <a:gd name="adj" fmla="val 22687"/>
              </a:avLst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000" tIns="60960" rIns="4800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800" b="1" dirty="0">
                  <a:solidFill>
                    <a:schemeClr val="bg1"/>
                  </a:solidFill>
                </a:rPr>
                <a:t>Shape Title</a:t>
              </a:r>
            </a:p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400" dirty="0">
                  <a:solidFill>
                    <a:schemeClr val="bg1"/>
                  </a:solidFill>
                </a:rPr>
                <a:t>Supporting text for </a:t>
              </a:r>
              <a:br>
                <a:rPr lang="en-GB" sz="1400" dirty="0">
                  <a:solidFill>
                    <a:schemeClr val="bg1"/>
                  </a:solidFill>
                </a:rPr>
              </a:br>
              <a:r>
                <a:rPr lang="en-GB" sz="1400" dirty="0">
                  <a:solidFill>
                    <a:schemeClr val="bg1"/>
                  </a:solidFill>
                </a:rPr>
                <a:t>shape over 2 lines</a:t>
              </a:r>
            </a:p>
          </p:txBody>
        </p:sp>
        <p:sp>
          <p:nvSpPr>
            <p:cNvPr id="55" name="Chevron 54"/>
            <p:cNvSpPr/>
            <p:nvPr/>
          </p:nvSpPr>
          <p:spPr>
            <a:xfrm>
              <a:off x="1716557" y="2094865"/>
              <a:ext cx="1626307" cy="871855"/>
            </a:xfrm>
            <a:prstGeom prst="chevron">
              <a:avLst>
                <a:gd name="adj" fmla="val 22601"/>
              </a:avLst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000" tIns="60960" rIns="4800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800" b="1" dirty="0">
                  <a:solidFill>
                    <a:schemeClr val="bg1"/>
                  </a:solidFill>
                </a:rPr>
                <a:t>Shape Title</a:t>
              </a:r>
            </a:p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400" dirty="0">
                  <a:solidFill>
                    <a:schemeClr val="bg1"/>
                  </a:solidFill>
                </a:rPr>
                <a:t>Supporting text for shape over 2 lines</a:t>
              </a:r>
            </a:p>
          </p:txBody>
        </p:sp>
        <p:sp>
          <p:nvSpPr>
            <p:cNvPr id="56" name="Chevron 55"/>
            <p:cNvSpPr/>
            <p:nvPr/>
          </p:nvSpPr>
          <p:spPr>
            <a:xfrm>
              <a:off x="3214675" y="2094865"/>
              <a:ext cx="1626307" cy="871855"/>
            </a:xfrm>
            <a:prstGeom prst="chevron">
              <a:avLst>
                <a:gd name="adj" fmla="val 22601"/>
              </a:avLst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000" tIns="60960" rIns="4800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800" b="1" dirty="0">
                  <a:solidFill>
                    <a:schemeClr val="bg1"/>
                  </a:solidFill>
                </a:rPr>
                <a:t>Shape Title</a:t>
              </a:r>
            </a:p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400" dirty="0">
                  <a:solidFill>
                    <a:schemeClr val="bg1"/>
                  </a:solidFill>
                </a:rPr>
                <a:t>Supporting text for shape over 2 lines</a:t>
              </a:r>
            </a:p>
          </p:txBody>
        </p:sp>
        <p:sp>
          <p:nvSpPr>
            <p:cNvPr id="57" name="Chevron 56"/>
            <p:cNvSpPr/>
            <p:nvPr/>
          </p:nvSpPr>
          <p:spPr>
            <a:xfrm>
              <a:off x="4712793" y="2094865"/>
              <a:ext cx="1626307" cy="871855"/>
            </a:xfrm>
            <a:prstGeom prst="chevron">
              <a:avLst>
                <a:gd name="adj" fmla="val 22601"/>
              </a:avLst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000" tIns="60960" rIns="4800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800" b="1" dirty="0">
                  <a:solidFill>
                    <a:schemeClr val="bg1"/>
                  </a:solidFill>
                </a:rPr>
                <a:t>Shape Title</a:t>
              </a:r>
            </a:p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400" dirty="0">
                  <a:solidFill>
                    <a:schemeClr val="bg1"/>
                  </a:solidFill>
                </a:rPr>
                <a:t>Supporting text for shape over 2 lines</a:t>
              </a:r>
            </a:p>
          </p:txBody>
        </p:sp>
        <p:sp>
          <p:nvSpPr>
            <p:cNvPr id="58" name="Chevron 57"/>
            <p:cNvSpPr/>
            <p:nvPr/>
          </p:nvSpPr>
          <p:spPr>
            <a:xfrm>
              <a:off x="6210910" y="2094865"/>
              <a:ext cx="1626307" cy="871855"/>
            </a:xfrm>
            <a:prstGeom prst="chevron">
              <a:avLst>
                <a:gd name="adj" fmla="val 22601"/>
              </a:avLst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000" tIns="60960" rIns="4800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800" b="1" dirty="0">
                  <a:solidFill>
                    <a:schemeClr val="bg1"/>
                  </a:solidFill>
                </a:rPr>
                <a:t>Shape Title</a:t>
              </a:r>
            </a:p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400" dirty="0">
                  <a:solidFill>
                    <a:schemeClr val="bg1"/>
                  </a:solidFill>
                </a:rPr>
                <a:t>Supporting text for shape over 2 lines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935" y="6372042"/>
            <a:ext cx="1085783" cy="36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376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_layout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9162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_layou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l="6348" t="3010" r="7852" b="24815"/>
          <a:stretch/>
        </p:blipFill>
        <p:spPr>
          <a:xfrm>
            <a:off x="0" y="0"/>
            <a:ext cx="12193588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 userDrawn="1"/>
        </p:nvSpPr>
        <p:spPr>
          <a:xfrm>
            <a:off x="7331528" y="1503033"/>
            <a:ext cx="3623023" cy="1145238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pic>
        <p:nvPicPr>
          <p:cNvPr id="12" name="Graphic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0289" y="6634586"/>
            <a:ext cx="1839133" cy="13440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396842" y="1463996"/>
            <a:ext cx="3649662" cy="118427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slide is designed for a light background image and floating black text</a:t>
            </a:r>
          </a:p>
          <a:p>
            <a:pPr lvl="0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417" y="3865362"/>
            <a:ext cx="8341138" cy="52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94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_layout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3587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71" y="6634591"/>
            <a:ext cx="1834763" cy="1344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680464" y="1226463"/>
            <a:ext cx="3976688" cy="138747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slide is designed for a dark background image and floating white text</a:t>
            </a:r>
          </a:p>
          <a:p>
            <a:pPr lvl="0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417" y="3865362"/>
            <a:ext cx="8341138" cy="52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963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391" y="3222981"/>
            <a:ext cx="3107726" cy="2672903"/>
          </a:xfrm>
          <a:prstGeom prst="rect">
            <a:avLst/>
          </a:prstGeom>
        </p:spPr>
      </p:pic>
      <p:sp>
        <p:nvSpPr>
          <p:cNvPr id="18" name="Freeform 24"/>
          <p:cNvSpPr>
            <a:spLocks noEditPoints="1"/>
          </p:cNvSpPr>
          <p:nvPr userDrawn="1"/>
        </p:nvSpPr>
        <p:spPr bwMode="auto">
          <a:xfrm>
            <a:off x="1734866" y="1347367"/>
            <a:ext cx="675675" cy="447520"/>
          </a:xfrm>
          <a:custGeom>
            <a:avLst/>
            <a:gdLst>
              <a:gd name="T0" fmla="*/ 1484 w 6628"/>
              <a:gd name="T1" fmla="*/ 1728 h 4390"/>
              <a:gd name="T2" fmla="*/ 2815 w 6628"/>
              <a:gd name="T3" fmla="*/ 3059 h 4390"/>
              <a:gd name="T4" fmla="*/ 1484 w 6628"/>
              <a:gd name="T5" fmla="*/ 4390 h 4390"/>
              <a:gd name="T6" fmla="*/ 656 w 6628"/>
              <a:gd name="T7" fmla="*/ 4101 h 4390"/>
              <a:gd name="T8" fmla="*/ 0 w 6628"/>
              <a:gd name="T9" fmla="*/ 2491 h 4390"/>
              <a:gd name="T10" fmla="*/ 2446 w 6628"/>
              <a:gd name="T11" fmla="*/ 0 h 4390"/>
              <a:gd name="T12" fmla="*/ 2483 w 6628"/>
              <a:gd name="T13" fmla="*/ 0 h 4390"/>
              <a:gd name="T14" fmla="*/ 2483 w 6628"/>
              <a:gd name="T15" fmla="*/ 126 h 4390"/>
              <a:gd name="T16" fmla="*/ 2446 w 6628"/>
              <a:gd name="T17" fmla="*/ 125 h 4390"/>
              <a:gd name="T18" fmla="*/ 125 w 6628"/>
              <a:gd name="T19" fmla="*/ 2491 h 4390"/>
              <a:gd name="T20" fmla="*/ 161 w 6628"/>
              <a:gd name="T21" fmla="*/ 2907 h 4390"/>
              <a:gd name="T22" fmla="*/ 1484 w 6628"/>
              <a:gd name="T23" fmla="*/ 1728 h 4390"/>
              <a:gd name="T24" fmla="*/ 5297 w 6628"/>
              <a:gd name="T25" fmla="*/ 1728 h 4390"/>
              <a:gd name="T26" fmla="*/ 6628 w 6628"/>
              <a:gd name="T27" fmla="*/ 3059 h 4390"/>
              <a:gd name="T28" fmla="*/ 5297 w 6628"/>
              <a:gd name="T29" fmla="*/ 4390 h 4390"/>
              <a:gd name="T30" fmla="*/ 4469 w 6628"/>
              <a:gd name="T31" fmla="*/ 4101 h 4390"/>
              <a:gd name="T32" fmla="*/ 3813 w 6628"/>
              <a:gd name="T33" fmla="*/ 2491 h 4390"/>
              <a:gd name="T34" fmla="*/ 6259 w 6628"/>
              <a:gd name="T35" fmla="*/ 0 h 4390"/>
              <a:gd name="T36" fmla="*/ 6296 w 6628"/>
              <a:gd name="T37" fmla="*/ 0 h 4390"/>
              <a:gd name="T38" fmla="*/ 6296 w 6628"/>
              <a:gd name="T39" fmla="*/ 126 h 4390"/>
              <a:gd name="T40" fmla="*/ 6259 w 6628"/>
              <a:gd name="T41" fmla="*/ 125 h 4390"/>
              <a:gd name="T42" fmla="*/ 3939 w 6628"/>
              <a:gd name="T43" fmla="*/ 2491 h 4390"/>
              <a:gd name="T44" fmla="*/ 3975 w 6628"/>
              <a:gd name="T45" fmla="*/ 2907 h 4390"/>
              <a:gd name="T46" fmla="*/ 5297 w 6628"/>
              <a:gd name="T47" fmla="*/ 1728 h 4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628" h="4390">
                <a:moveTo>
                  <a:pt x="1484" y="1728"/>
                </a:moveTo>
                <a:cubicBezTo>
                  <a:pt x="2219" y="1728"/>
                  <a:pt x="2815" y="2324"/>
                  <a:pt x="2815" y="3059"/>
                </a:cubicBezTo>
                <a:cubicBezTo>
                  <a:pt x="2815" y="3794"/>
                  <a:pt x="2219" y="4390"/>
                  <a:pt x="1484" y="4390"/>
                </a:cubicBezTo>
                <a:cubicBezTo>
                  <a:pt x="1171" y="4390"/>
                  <a:pt x="883" y="4282"/>
                  <a:pt x="656" y="4101"/>
                </a:cubicBezTo>
                <a:cubicBezTo>
                  <a:pt x="200" y="3739"/>
                  <a:pt x="0" y="3049"/>
                  <a:pt x="0" y="2491"/>
                </a:cubicBezTo>
                <a:cubicBezTo>
                  <a:pt x="0" y="1115"/>
                  <a:pt x="1095" y="0"/>
                  <a:pt x="2446" y="0"/>
                </a:cubicBezTo>
                <a:cubicBezTo>
                  <a:pt x="2458" y="0"/>
                  <a:pt x="2471" y="0"/>
                  <a:pt x="2483" y="0"/>
                </a:cubicBezTo>
                <a:lnTo>
                  <a:pt x="2483" y="126"/>
                </a:lnTo>
                <a:cubicBezTo>
                  <a:pt x="2471" y="126"/>
                  <a:pt x="2458" y="125"/>
                  <a:pt x="2446" y="125"/>
                </a:cubicBezTo>
                <a:cubicBezTo>
                  <a:pt x="1164" y="125"/>
                  <a:pt x="125" y="1184"/>
                  <a:pt x="125" y="2491"/>
                </a:cubicBezTo>
                <a:cubicBezTo>
                  <a:pt x="125" y="2633"/>
                  <a:pt x="138" y="2772"/>
                  <a:pt x="161" y="2907"/>
                </a:cubicBezTo>
                <a:cubicBezTo>
                  <a:pt x="237" y="2243"/>
                  <a:pt x="800" y="1728"/>
                  <a:pt x="1484" y="1728"/>
                </a:cubicBezTo>
                <a:close/>
                <a:moveTo>
                  <a:pt x="5297" y="1728"/>
                </a:moveTo>
                <a:cubicBezTo>
                  <a:pt x="6032" y="1728"/>
                  <a:pt x="6628" y="2324"/>
                  <a:pt x="6628" y="3059"/>
                </a:cubicBezTo>
                <a:cubicBezTo>
                  <a:pt x="6628" y="3794"/>
                  <a:pt x="6032" y="4390"/>
                  <a:pt x="5297" y="4390"/>
                </a:cubicBezTo>
                <a:cubicBezTo>
                  <a:pt x="4984" y="4390"/>
                  <a:pt x="4697" y="4282"/>
                  <a:pt x="4469" y="4101"/>
                </a:cubicBezTo>
                <a:cubicBezTo>
                  <a:pt x="4013" y="3739"/>
                  <a:pt x="3813" y="3049"/>
                  <a:pt x="3813" y="2491"/>
                </a:cubicBezTo>
                <a:cubicBezTo>
                  <a:pt x="3813" y="1115"/>
                  <a:pt x="4909" y="0"/>
                  <a:pt x="6259" y="0"/>
                </a:cubicBezTo>
                <a:cubicBezTo>
                  <a:pt x="6272" y="0"/>
                  <a:pt x="6284" y="0"/>
                  <a:pt x="6296" y="0"/>
                </a:cubicBezTo>
                <a:lnTo>
                  <a:pt x="6296" y="126"/>
                </a:lnTo>
                <a:cubicBezTo>
                  <a:pt x="6284" y="126"/>
                  <a:pt x="6272" y="125"/>
                  <a:pt x="6259" y="125"/>
                </a:cubicBezTo>
                <a:cubicBezTo>
                  <a:pt x="4978" y="125"/>
                  <a:pt x="3939" y="1184"/>
                  <a:pt x="3939" y="2491"/>
                </a:cubicBezTo>
                <a:cubicBezTo>
                  <a:pt x="3939" y="2633"/>
                  <a:pt x="3951" y="2772"/>
                  <a:pt x="3975" y="2907"/>
                </a:cubicBezTo>
                <a:cubicBezTo>
                  <a:pt x="4050" y="2243"/>
                  <a:pt x="4613" y="1728"/>
                  <a:pt x="5297" y="17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32292" tIns="66164" rIns="132292" bIns="66164" numCol="1" anchor="t" anchorCtr="0" compatLnSpc="1">
            <a:prstTxWarp prst="textNoShape">
              <a:avLst/>
            </a:prstTxWarp>
          </a:bodyPr>
          <a:lstStyle/>
          <a:p>
            <a:pPr defTabSz="693027"/>
            <a:endParaRPr lang="en-GB" sz="3200" dirty="0">
              <a:solidFill>
                <a:srgbClr val="4C4C4C"/>
              </a:solidFill>
            </a:endParaRPr>
          </a:p>
        </p:txBody>
      </p:sp>
      <p:sp>
        <p:nvSpPr>
          <p:cNvPr id="19" name="Freeform 25"/>
          <p:cNvSpPr>
            <a:spLocks noEditPoints="1"/>
          </p:cNvSpPr>
          <p:nvPr userDrawn="1"/>
        </p:nvSpPr>
        <p:spPr bwMode="auto">
          <a:xfrm>
            <a:off x="8160524" y="3025816"/>
            <a:ext cx="1551084" cy="1027329"/>
          </a:xfrm>
          <a:custGeom>
            <a:avLst/>
            <a:gdLst>
              <a:gd name="T0" fmla="*/ 5145 w 6628"/>
              <a:gd name="T1" fmla="*/ 2662 h 4389"/>
              <a:gd name="T2" fmla="*/ 3813 w 6628"/>
              <a:gd name="T3" fmla="*/ 1331 h 4389"/>
              <a:gd name="T4" fmla="*/ 5145 w 6628"/>
              <a:gd name="T5" fmla="*/ 0 h 4389"/>
              <a:gd name="T6" fmla="*/ 5972 w 6628"/>
              <a:gd name="T7" fmla="*/ 288 h 4389"/>
              <a:gd name="T8" fmla="*/ 6628 w 6628"/>
              <a:gd name="T9" fmla="*/ 1899 h 4389"/>
              <a:gd name="T10" fmla="*/ 4182 w 6628"/>
              <a:gd name="T11" fmla="*/ 4389 h 4389"/>
              <a:gd name="T12" fmla="*/ 4146 w 6628"/>
              <a:gd name="T13" fmla="*/ 4389 h 4389"/>
              <a:gd name="T14" fmla="*/ 4146 w 6628"/>
              <a:gd name="T15" fmla="*/ 4264 h 4389"/>
              <a:gd name="T16" fmla="*/ 4182 w 6628"/>
              <a:gd name="T17" fmla="*/ 4264 h 4389"/>
              <a:gd name="T18" fmla="*/ 6503 w 6628"/>
              <a:gd name="T19" fmla="*/ 1899 h 4389"/>
              <a:gd name="T20" fmla="*/ 6467 w 6628"/>
              <a:gd name="T21" fmla="*/ 1483 h 4389"/>
              <a:gd name="T22" fmla="*/ 5145 w 6628"/>
              <a:gd name="T23" fmla="*/ 2662 h 4389"/>
              <a:gd name="T24" fmla="*/ 1331 w 6628"/>
              <a:gd name="T25" fmla="*/ 2662 h 4389"/>
              <a:gd name="T26" fmla="*/ 0 w 6628"/>
              <a:gd name="T27" fmla="*/ 1331 h 4389"/>
              <a:gd name="T28" fmla="*/ 1331 w 6628"/>
              <a:gd name="T29" fmla="*/ 0 h 4389"/>
              <a:gd name="T30" fmla="*/ 2159 w 6628"/>
              <a:gd name="T31" fmla="*/ 288 h 4389"/>
              <a:gd name="T32" fmla="*/ 2815 w 6628"/>
              <a:gd name="T33" fmla="*/ 1899 h 4389"/>
              <a:gd name="T34" fmla="*/ 369 w 6628"/>
              <a:gd name="T35" fmla="*/ 4389 h 4389"/>
              <a:gd name="T36" fmla="*/ 332 w 6628"/>
              <a:gd name="T37" fmla="*/ 4389 h 4389"/>
              <a:gd name="T38" fmla="*/ 332 w 6628"/>
              <a:gd name="T39" fmla="*/ 4264 h 4389"/>
              <a:gd name="T40" fmla="*/ 369 w 6628"/>
              <a:gd name="T41" fmla="*/ 4264 h 4389"/>
              <a:gd name="T42" fmla="*/ 2690 w 6628"/>
              <a:gd name="T43" fmla="*/ 1899 h 4389"/>
              <a:gd name="T44" fmla="*/ 2654 w 6628"/>
              <a:gd name="T45" fmla="*/ 1483 h 4389"/>
              <a:gd name="T46" fmla="*/ 1331 w 6628"/>
              <a:gd name="T47" fmla="*/ 2662 h 43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628" h="4389">
                <a:moveTo>
                  <a:pt x="5145" y="2662"/>
                </a:moveTo>
                <a:cubicBezTo>
                  <a:pt x="4409" y="2662"/>
                  <a:pt x="3813" y="2066"/>
                  <a:pt x="3813" y="1331"/>
                </a:cubicBezTo>
                <a:cubicBezTo>
                  <a:pt x="3813" y="595"/>
                  <a:pt x="4409" y="0"/>
                  <a:pt x="5145" y="0"/>
                </a:cubicBezTo>
                <a:cubicBezTo>
                  <a:pt x="5457" y="0"/>
                  <a:pt x="5745" y="107"/>
                  <a:pt x="5972" y="288"/>
                </a:cubicBezTo>
                <a:cubicBezTo>
                  <a:pt x="6428" y="651"/>
                  <a:pt x="6628" y="1341"/>
                  <a:pt x="6628" y="1899"/>
                </a:cubicBezTo>
                <a:cubicBezTo>
                  <a:pt x="6628" y="3274"/>
                  <a:pt x="5533" y="4389"/>
                  <a:pt x="4182" y="4389"/>
                </a:cubicBezTo>
                <a:cubicBezTo>
                  <a:pt x="4170" y="4389"/>
                  <a:pt x="4158" y="4389"/>
                  <a:pt x="4146" y="4389"/>
                </a:cubicBezTo>
                <a:lnTo>
                  <a:pt x="4146" y="4264"/>
                </a:lnTo>
                <a:cubicBezTo>
                  <a:pt x="4158" y="4264"/>
                  <a:pt x="4170" y="4264"/>
                  <a:pt x="4182" y="4264"/>
                </a:cubicBezTo>
                <a:cubicBezTo>
                  <a:pt x="5464" y="4264"/>
                  <a:pt x="6503" y="3205"/>
                  <a:pt x="6503" y="1899"/>
                </a:cubicBezTo>
                <a:cubicBezTo>
                  <a:pt x="6503" y="1757"/>
                  <a:pt x="6491" y="1618"/>
                  <a:pt x="6467" y="1483"/>
                </a:cubicBezTo>
                <a:cubicBezTo>
                  <a:pt x="6392" y="2146"/>
                  <a:pt x="5828" y="2662"/>
                  <a:pt x="5145" y="2662"/>
                </a:cubicBezTo>
                <a:close/>
                <a:moveTo>
                  <a:pt x="1331" y="2662"/>
                </a:moveTo>
                <a:cubicBezTo>
                  <a:pt x="596" y="2662"/>
                  <a:pt x="0" y="2066"/>
                  <a:pt x="0" y="1331"/>
                </a:cubicBezTo>
                <a:cubicBezTo>
                  <a:pt x="0" y="595"/>
                  <a:pt x="596" y="0"/>
                  <a:pt x="1331" y="0"/>
                </a:cubicBezTo>
                <a:cubicBezTo>
                  <a:pt x="1644" y="0"/>
                  <a:pt x="1932" y="107"/>
                  <a:pt x="2159" y="288"/>
                </a:cubicBezTo>
                <a:cubicBezTo>
                  <a:pt x="2615" y="651"/>
                  <a:pt x="2815" y="1341"/>
                  <a:pt x="2815" y="1899"/>
                </a:cubicBezTo>
                <a:cubicBezTo>
                  <a:pt x="2815" y="3274"/>
                  <a:pt x="1720" y="4389"/>
                  <a:pt x="369" y="4389"/>
                </a:cubicBezTo>
                <a:cubicBezTo>
                  <a:pt x="357" y="4389"/>
                  <a:pt x="344" y="4389"/>
                  <a:pt x="332" y="4389"/>
                </a:cubicBezTo>
                <a:lnTo>
                  <a:pt x="332" y="4264"/>
                </a:lnTo>
                <a:cubicBezTo>
                  <a:pt x="344" y="4264"/>
                  <a:pt x="357" y="4264"/>
                  <a:pt x="369" y="4264"/>
                </a:cubicBezTo>
                <a:cubicBezTo>
                  <a:pt x="1651" y="4264"/>
                  <a:pt x="2690" y="3205"/>
                  <a:pt x="2690" y="1899"/>
                </a:cubicBezTo>
                <a:cubicBezTo>
                  <a:pt x="2690" y="1757"/>
                  <a:pt x="2677" y="1618"/>
                  <a:pt x="2654" y="1483"/>
                </a:cubicBezTo>
                <a:cubicBezTo>
                  <a:pt x="2578" y="2146"/>
                  <a:pt x="2015" y="2662"/>
                  <a:pt x="1331" y="26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32292" tIns="66164" rIns="132292" bIns="66164" numCol="1" anchor="t" anchorCtr="0" compatLnSpc="1">
            <a:prstTxWarp prst="textNoShape">
              <a:avLst/>
            </a:prstTxWarp>
          </a:bodyPr>
          <a:lstStyle/>
          <a:p>
            <a:pPr defTabSz="693027"/>
            <a:endParaRPr lang="en-GB" sz="3200">
              <a:solidFill>
                <a:srgbClr val="4C4C4C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683975" y="432860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base"/>
            <a:r>
              <a:rPr lang="en-GB" sz="2400" b="1" dirty="0"/>
              <a:t>René </a:t>
            </a:r>
            <a:r>
              <a:rPr lang="en-GB" sz="2400" b="1" dirty="0" err="1"/>
              <a:t>Svendsen</a:t>
            </a:r>
            <a:r>
              <a:rPr lang="en-GB" sz="2400" b="1" dirty="0"/>
              <a:t>-Tune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3806840" y="482951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base"/>
            <a:r>
              <a:rPr lang="en-GB" sz="1800" spc="800" dirty="0"/>
              <a:t>CEO - JABRA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9796" y="648839"/>
            <a:ext cx="2729833" cy="1377104"/>
          </a:xfrm>
          <a:prstGeom prst="rect">
            <a:avLst/>
          </a:prstGeom>
        </p:spPr>
      </p:pic>
      <p:sp>
        <p:nvSpPr>
          <p:cNvPr id="23" name="Title 11"/>
          <p:cNvSpPr>
            <a:spLocks noGrp="1"/>
          </p:cNvSpPr>
          <p:nvPr>
            <p:ph type="ctrTitle"/>
          </p:nvPr>
        </p:nvSpPr>
        <p:spPr>
          <a:xfrm>
            <a:off x="2627287" y="1471814"/>
            <a:ext cx="5977067" cy="285678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dirty="0"/>
              <a:t>The ear is a very good place for biometrics because you have thin skin and high blood flow and so on, so you can do a lot </a:t>
            </a:r>
            <a:br>
              <a:rPr lang="en-GB" dirty="0"/>
            </a:br>
            <a:r>
              <a:rPr lang="en-GB" dirty="0"/>
              <a:t>from that spot on the body.</a:t>
            </a:r>
            <a:br>
              <a:rPr lang="en-GB" dirty="0"/>
            </a:b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935" y="6372042"/>
            <a:ext cx="1085783" cy="36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47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age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3587" cy="4389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6435" y="4789410"/>
            <a:ext cx="11120717" cy="493787"/>
          </a:xfrm>
          <a:prstGeom prst="rect">
            <a:avLst/>
          </a:prstGeom>
        </p:spPr>
        <p:txBody>
          <a:bodyPr anchor="t" anchorCtr="0"/>
          <a:lstStyle>
            <a:lvl1pPr algn="l">
              <a:defRPr sz="2400"/>
            </a:lvl1pPr>
          </a:lstStyle>
          <a:p>
            <a:r>
              <a:rPr lang="en-GB" dirty="0"/>
              <a:t>Opening / Title slide for CC&amp;O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6435" y="5378696"/>
            <a:ext cx="11120718" cy="8596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 / Date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417" y="3865362"/>
            <a:ext cx="8341138" cy="52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252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_pages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36435" y="423116"/>
            <a:ext cx="11120718" cy="545073"/>
          </a:xfrm>
          <a:prstGeom prst="rect">
            <a:avLst/>
          </a:prstGeom>
        </p:spPr>
        <p:txBody>
          <a:bodyPr anchor="t" anchorCtr="0"/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1076325"/>
            <a:ext cx="12193587" cy="4705352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935" y="6372042"/>
            <a:ext cx="1085783" cy="36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110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_pages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36435" y="423116"/>
            <a:ext cx="11120718" cy="545073"/>
          </a:xfrm>
          <a:prstGeom prst="rect">
            <a:avLst/>
          </a:prstGeom>
        </p:spPr>
        <p:txBody>
          <a:bodyPr anchor="t" anchorCtr="0"/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196859"/>
            <a:ext cx="12193587" cy="47053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935" y="6372042"/>
            <a:ext cx="1085783" cy="36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258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Graphic_pages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6545942" y="1303450"/>
            <a:ext cx="4979461" cy="2158207"/>
          </a:xfrm>
          <a:prstGeom prst="rect">
            <a:avLst/>
          </a:prstGeom>
        </p:spPr>
        <p:txBody>
          <a:bodyPr anchor="t" anchorCtr="0"/>
          <a:lstStyle>
            <a:lvl1pPr algn="l">
              <a:defRPr sz="2400"/>
            </a:lvl1pPr>
          </a:lstStyle>
          <a:p>
            <a:r>
              <a:rPr lang="en-GB" dirty="0"/>
              <a:t>This slide is designed for a half page dark image with a floating black text box.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7" name="Picture Placeholder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1518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71" y="6634591"/>
            <a:ext cx="1834763" cy="13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86" y="4390180"/>
            <a:ext cx="5432021" cy="34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179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Graphic_pages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102070" y="0"/>
            <a:ext cx="6091518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63742" y="1355271"/>
            <a:ext cx="4989513" cy="131445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slide is designed for a half page dark image with a floating black text box.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pPr lvl="0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6356" y="4390180"/>
            <a:ext cx="5432021" cy="34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170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Graphic_pages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794" cy="6858000"/>
          </a:xfrm>
          <a:prstGeom prst="rect">
            <a:avLst/>
          </a:prstGeom>
        </p:spPr>
      </p:pic>
      <p:sp>
        <p:nvSpPr>
          <p:cNvPr id="9" name="Title 3"/>
          <p:cNvSpPr>
            <a:spLocks noGrp="1"/>
          </p:cNvSpPr>
          <p:nvPr>
            <p:ph type="ctrTitle"/>
          </p:nvPr>
        </p:nvSpPr>
        <p:spPr>
          <a:xfrm>
            <a:off x="6633227" y="423116"/>
            <a:ext cx="4979461" cy="54507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Contact </a:t>
            </a:r>
            <a:r>
              <a:rPr lang="en-GB" dirty="0" err="1"/>
              <a:t>center</a:t>
            </a:r>
            <a:r>
              <a:rPr lang="en-GB" dirty="0"/>
              <a:t> &amp; office (CC&amp;O)</a:t>
            </a:r>
          </a:p>
        </p:txBody>
      </p:sp>
      <p:sp>
        <p:nvSpPr>
          <p:cNvPr id="12" name="Text Placeholder 2"/>
          <p:cNvSpPr txBox="1">
            <a:spLocks/>
          </p:cNvSpPr>
          <p:nvPr userDrawn="1"/>
        </p:nvSpPr>
        <p:spPr>
          <a:xfrm>
            <a:off x="6531080" y="1451835"/>
            <a:ext cx="5439271" cy="4427038"/>
          </a:xfrm>
          <a:prstGeom prst="rect">
            <a:avLst/>
          </a:prstGeom>
          <a:noFill/>
        </p:spPr>
        <p:txBody>
          <a:bodyPr vert="horz" lIns="36000" tIns="45720" rIns="3600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C000"/>
              </a:buClr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4429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SzPct val="12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4375" indent="-174625" algn="l" defTabSz="9810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Char char="–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en-GB" sz="1600" dirty="0"/>
              <a:t>In 2006, GN Netcom consolidated its Contact Center and Office (CC&amp;O) headset division under the Jabra brand. This was followed by a restructuring in 2008, which established two distinct divisions within Jabra; CC&amp;O and Mobile. This restructuring thus facilitated a greater focus on business to business and consumer markets respectively.</a:t>
            </a:r>
          </a:p>
          <a:p>
            <a:pPr lvl="3"/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71" y="6634591"/>
            <a:ext cx="1834763" cy="134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504" y="3456370"/>
            <a:ext cx="2526103" cy="27820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9561" y="3456372"/>
            <a:ext cx="2077707" cy="27820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86" y="4390180"/>
            <a:ext cx="5432021" cy="34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529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Graphic_pages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545942" y="1303450"/>
            <a:ext cx="4979461" cy="1749032"/>
          </a:xfrm>
          <a:prstGeom prst="rect">
            <a:avLst/>
          </a:prstGeom>
        </p:spPr>
        <p:txBody>
          <a:bodyPr anchor="t" anchorCtr="0"/>
          <a:lstStyle>
            <a:lvl1pPr algn="l">
              <a:defRPr sz="2400"/>
            </a:lvl1pPr>
          </a:lstStyle>
          <a:p>
            <a:r>
              <a:rPr lang="en-GB" dirty="0"/>
              <a:t>This slide is designed for a product shot with a white background and floating black text.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21327" y="259098"/>
            <a:ext cx="6119814" cy="619549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59496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Graphic_pages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410" y="223220"/>
            <a:ext cx="5709920" cy="643128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545942" y="1303450"/>
            <a:ext cx="4979461" cy="1749032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417" y="3865362"/>
            <a:ext cx="8341138" cy="52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824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Graphic_pages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545942" y="1303450"/>
            <a:ext cx="4979461" cy="1749032"/>
          </a:xfrm>
          <a:prstGeom prst="rect">
            <a:avLst/>
          </a:prstGeom>
        </p:spPr>
        <p:txBody>
          <a:bodyPr anchor="t" anchorCtr="0"/>
          <a:lstStyle>
            <a:lvl1pPr algn="l">
              <a:defRPr sz="2400"/>
            </a:lvl1pPr>
          </a:lstStyle>
          <a:p>
            <a:r>
              <a:rPr lang="en-GB" dirty="0"/>
              <a:t>This slide is designed for a product shot with a white background and floating black text.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572" y="1253056"/>
            <a:ext cx="7038413" cy="57696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417" y="3865362"/>
            <a:ext cx="8341138" cy="52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76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Graphic_pages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373" y="0"/>
            <a:ext cx="5788765" cy="6113350"/>
          </a:xfrm>
          <a:prstGeom prst="rect">
            <a:avLst/>
          </a:prstGeom>
        </p:spPr>
      </p:pic>
      <p:sp>
        <p:nvSpPr>
          <p:cNvPr id="10" name="Title 8"/>
          <p:cNvSpPr>
            <a:spLocks noGrp="1"/>
          </p:cNvSpPr>
          <p:nvPr>
            <p:ph type="ctrTitle"/>
          </p:nvPr>
        </p:nvSpPr>
        <p:spPr>
          <a:xfrm>
            <a:off x="6545942" y="1303450"/>
            <a:ext cx="4979461" cy="174903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417" y="3865362"/>
            <a:ext cx="8341138" cy="52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328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Graphic_pages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ctrTitle"/>
          </p:nvPr>
        </p:nvSpPr>
        <p:spPr>
          <a:xfrm>
            <a:off x="751881" y="637864"/>
            <a:ext cx="6833825" cy="1749032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2" t="16000" r="7512" b="18024"/>
          <a:stretch/>
        </p:blipFill>
        <p:spPr>
          <a:xfrm>
            <a:off x="1734767" y="2114973"/>
            <a:ext cx="8724055" cy="45245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417" y="3865362"/>
            <a:ext cx="8341138" cy="52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4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age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6435" y="4789410"/>
            <a:ext cx="11120717" cy="493787"/>
          </a:xfrm>
          <a:prstGeom prst="rect">
            <a:avLst/>
          </a:prstGeom>
        </p:spPr>
        <p:txBody>
          <a:bodyPr anchor="t" anchorCtr="0"/>
          <a:lstStyle>
            <a:lvl1pPr algn="l">
              <a:defRPr sz="2400"/>
            </a:lvl1pPr>
          </a:lstStyle>
          <a:p>
            <a:r>
              <a:rPr lang="en-GB" dirty="0"/>
              <a:t>Opening /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6435" y="5378696"/>
            <a:ext cx="11120718" cy="8596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 / Date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193588" cy="43891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417" y="3865362"/>
            <a:ext cx="8341138" cy="52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62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6435" y="423116"/>
            <a:ext cx="11120718" cy="545073"/>
          </a:xfrm>
          <a:prstGeom prst="rect">
            <a:avLst/>
          </a:prstGeom>
        </p:spPr>
        <p:txBody>
          <a:bodyPr anchor="t" anchorCtr="0"/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935" y="6372042"/>
            <a:ext cx="1085783" cy="36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13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 userDrawn="1"/>
        </p:nvSpPr>
        <p:spPr>
          <a:xfrm>
            <a:off x="536435" y="423116"/>
            <a:ext cx="11120718" cy="5450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Jabra colors – In order of usage</a:t>
            </a:r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439356" y="4159499"/>
            <a:ext cx="1674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Jabra Yellow</a:t>
            </a:r>
          </a:p>
          <a:p>
            <a:pPr algn="ctr"/>
            <a:r>
              <a:rPr lang="en-US" sz="1200" dirty="0"/>
              <a:t>Pantone 109c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R255 G209 B0</a:t>
            </a:r>
          </a:p>
        </p:txBody>
      </p:sp>
      <p:sp>
        <p:nvSpPr>
          <p:cNvPr id="5" name="Oval 4"/>
          <p:cNvSpPr/>
          <p:nvPr userDrawn="1"/>
        </p:nvSpPr>
        <p:spPr>
          <a:xfrm>
            <a:off x="439356" y="2162962"/>
            <a:ext cx="1678675" cy="16786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 userDrawn="1"/>
        </p:nvSpPr>
        <p:spPr>
          <a:xfrm>
            <a:off x="2371737" y="2162962"/>
            <a:ext cx="1678675" cy="16786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Oval 6"/>
          <p:cNvSpPr/>
          <p:nvPr userDrawn="1"/>
        </p:nvSpPr>
        <p:spPr>
          <a:xfrm>
            <a:off x="4304118" y="2162962"/>
            <a:ext cx="1678675" cy="16786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 userDrawn="1"/>
        </p:nvSpPr>
        <p:spPr>
          <a:xfrm>
            <a:off x="6236499" y="2162962"/>
            <a:ext cx="1678675" cy="16786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 userDrawn="1"/>
        </p:nvSpPr>
        <p:spPr>
          <a:xfrm>
            <a:off x="8168880" y="2162962"/>
            <a:ext cx="1678675" cy="16786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 userDrawn="1"/>
        </p:nvSpPr>
        <p:spPr>
          <a:xfrm>
            <a:off x="10101260" y="2162962"/>
            <a:ext cx="1678675" cy="16786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376322" y="4159498"/>
            <a:ext cx="1674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Jabra Black</a:t>
            </a:r>
          </a:p>
          <a:p>
            <a:pPr algn="ctr"/>
            <a:r>
              <a:rPr lang="en-US" sz="1200" dirty="0"/>
              <a:t>Process Black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R0 G0 B0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4313288" y="4159498"/>
            <a:ext cx="1674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GN Dark Blue</a:t>
            </a:r>
          </a:p>
          <a:p>
            <a:pPr algn="ctr"/>
            <a:r>
              <a:rPr lang="en-US" sz="1200" dirty="0"/>
              <a:t>Pantone 7546c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R037 G055 B070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6236499" y="4159498"/>
            <a:ext cx="1674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GN Blue</a:t>
            </a:r>
          </a:p>
          <a:p>
            <a:pPr algn="ctr"/>
            <a:r>
              <a:rPr lang="en-US" sz="1200" dirty="0"/>
              <a:t>Pantone 2718c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R092 G136 B218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8168880" y="4159497"/>
            <a:ext cx="1674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GN Purple</a:t>
            </a:r>
          </a:p>
          <a:p>
            <a:pPr algn="ctr"/>
            <a:r>
              <a:rPr lang="en-US" sz="1200" dirty="0"/>
              <a:t>Pantone 265c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R144 G099 B205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0092091" y="4159497"/>
            <a:ext cx="1674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GN Orange</a:t>
            </a:r>
          </a:p>
          <a:p>
            <a:pPr algn="ctr"/>
            <a:r>
              <a:rPr lang="en-US" sz="1200" dirty="0"/>
              <a:t>Pantone 152c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R234 G114 B0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935" y="6372042"/>
            <a:ext cx="1085783" cy="36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51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_of_contents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36435" y="423116"/>
            <a:ext cx="11120718" cy="54507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Title of page – Presentation contents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89289" y="5232231"/>
            <a:ext cx="2615947" cy="609880"/>
            <a:chOff x="215900" y="2029333"/>
            <a:chExt cx="1961960" cy="457410"/>
          </a:xfrm>
        </p:grpSpPr>
        <p:sp>
          <p:nvSpPr>
            <p:cNvPr id="6" name="Rectangle 5"/>
            <p:cNvSpPr/>
            <p:nvPr/>
          </p:nvSpPr>
          <p:spPr>
            <a:xfrm>
              <a:off x="215900" y="2029333"/>
              <a:ext cx="1870521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32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5900" y="2125345"/>
              <a:ext cx="279400" cy="361398"/>
            </a:xfrm>
            <a:prstGeom prst="rect">
              <a:avLst/>
            </a:prstGeom>
            <a:noFill/>
          </p:spPr>
          <p:txBody>
            <a:bodyPr wrap="square" lIns="0" rIns="0" rtlCol="0" anchor="ctr">
              <a:noAutofit/>
            </a:bodyPr>
            <a:lstStyle/>
            <a:p>
              <a:pPr algn="ctr"/>
              <a:r>
                <a:rPr lang="en-GB" sz="3200" b="1" dirty="0">
                  <a:solidFill>
                    <a:schemeClr val="accent1"/>
                  </a:solidFill>
                  <a:latin typeface="+mj-lt"/>
                </a:rPr>
                <a:t>5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91312" y="2125344"/>
              <a:ext cx="1586548" cy="361399"/>
            </a:xfrm>
            <a:prstGeom prst="rect">
              <a:avLst/>
            </a:prstGeom>
            <a:noFill/>
          </p:spPr>
          <p:txBody>
            <a:bodyPr wrap="square" lIns="0" rIns="48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 dirty="0"/>
                <a:t>Section title goes here over two lines</a:t>
              </a:r>
            </a:p>
          </p:txBody>
        </p:sp>
      </p:grpSp>
      <p:grpSp>
        <p:nvGrpSpPr>
          <p:cNvPr id="9" name="Group 8"/>
          <p:cNvGrpSpPr/>
          <p:nvPr userDrawn="1"/>
        </p:nvGrpSpPr>
        <p:grpSpPr>
          <a:xfrm>
            <a:off x="489289" y="2854790"/>
            <a:ext cx="2615947" cy="609881"/>
            <a:chOff x="215900" y="2029334"/>
            <a:chExt cx="1961960" cy="457411"/>
          </a:xfrm>
        </p:grpSpPr>
        <p:sp>
          <p:nvSpPr>
            <p:cNvPr id="10" name="Rectangle 9"/>
            <p:cNvSpPr/>
            <p:nvPr/>
          </p:nvSpPr>
          <p:spPr>
            <a:xfrm>
              <a:off x="215900" y="2029334"/>
              <a:ext cx="1870521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3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5900" y="2125346"/>
              <a:ext cx="279400" cy="361398"/>
            </a:xfrm>
            <a:prstGeom prst="rect">
              <a:avLst/>
            </a:prstGeom>
            <a:noFill/>
          </p:spPr>
          <p:txBody>
            <a:bodyPr wrap="square" lIns="0" rIns="0" rtlCol="0" anchor="ctr">
              <a:noAutofit/>
            </a:bodyPr>
            <a:lstStyle/>
            <a:p>
              <a:pPr algn="ctr"/>
              <a:r>
                <a:rPr lang="en-GB" sz="3200" b="1" dirty="0">
                  <a:solidFill>
                    <a:schemeClr val="accent1"/>
                  </a:solidFill>
                  <a:latin typeface="+mj-lt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1312" y="2125346"/>
              <a:ext cx="1586548" cy="361399"/>
            </a:xfrm>
            <a:prstGeom prst="rect">
              <a:avLst/>
            </a:prstGeom>
            <a:noFill/>
          </p:spPr>
          <p:txBody>
            <a:bodyPr wrap="square" lIns="0" rIns="48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 dirty="0"/>
                <a:t>Section title goes here over two lines</a:t>
              </a: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6305534" y="5232231"/>
            <a:ext cx="2615947" cy="609880"/>
            <a:chOff x="215900" y="2029333"/>
            <a:chExt cx="1961960" cy="457410"/>
          </a:xfrm>
        </p:grpSpPr>
        <p:sp>
          <p:nvSpPr>
            <p:cNvPr id="14" name="Rectangle 13"/>
            <p:cNvSpPr/>
            <p:nvPr/>
          </p:nvSpPr>
          <p:spPr>
            <a:xfrm>
              <a:off x="215900" y="2029333"/>
              <a:ext cx="1870521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3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5900" y="2125345"/>
              <a:ext cx="279400" cy="361398"/>
            </a:xfrm>
            <a:prstGeom prst="rect">
              <a:avLst/>
            </a:prstGeom>
            <a:noFill/>
          </p:spPr>
          <p:txBody>
            <a:bodyPr wrap="square" lIns="0" rIns="0" rtlCol="0" anchor="ctr">
              <a:noAutofit/>
            </a:bodyPr>
            <a:lstStyle/>
            <a:p>
              <a:pPr algn="ctr"/>
              <a:r>
                <a:rPr lang="en-GB" sz="3200" b="1" dirty="0">
                  <a:solidFill>
                    <a:schemeClr val="accent1"/>
                  </a:solidFill>
                  <a:latin typeface="+mj-lt"/>
                </a:rPr>
                <a:t>7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1312" y="2125344"/>
              <a:ext cx="1586548" cy="361399"/>
            </a:xfrm>
            <a:prstGeom prst="rect">
              <a:avLst/>
            </a:prstGeom>
            <a:noFill/>
          </p:spPr>
          <p:txBody>
            <a:bodyPr wrap="square" lIns="0" rIns="48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 dirty="0"/>
                <a:t>Section title goes here over two lines</a:t>
              </a:r>
            </a:p>
          </p:txBody>
        </p:sp>
      </p:grpSp>
      <p:grpSp>
        <p:nvGrpSpPr>
          <p:cNvPr id="18" name="Group 17"/>
          <p:cNvGrpSpPr/>
          <p:nvPr userDrawn="1"/>
        </p:nvGrpSpPr>
        <p:grpSpPr>
          <a:xfrm>
            <a:off x="6305534" y="2854791"/>
            <a:ext cx="2615947" cy="609880"/>
            <a:chOff x="215900" y="2029333"/>
            <a:chExt cx="1961960" cy="457410"/>
          </a:xfrm>
        </p:grpSpPr>
        <p:sp>
          <p:nvSpPr>
            <p:cNvPr id="19" name="Rectangle 18"/>
            <p:cNvSpPr/>
            <p:nvPr/>
          </p:nvSpPr>
          <p:spPr>
            <a:xfrm>
              <a:off x="215900" y="2029333"/>
              <a:ext cx="1870521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3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15900" y="2125345"/>
              <a:ext cx="279400" cy="361398"/>
            </a:xfrm>
            <a:prstGeom prst="rect">
              <a:avLst/>
            </a:prstGeom>
            <a:noFill/>
          </p:spPr>
          <p:txBody>
            <a:bodyPr wrap="square" lIns="0" rIns="0" rtlCol="0" anchor="ctr">
              <a:noAutofit/>
            </a:bodyPr>
            <a:lstStyle/>
            <a:p>
              <a:pPr algn="ctr"/>
              <a:r>
                <a:rPr lang="en-GB" sz="3200" b="1" dirty="0">
                  <a:solidFill>
                    <a:schemeClr val="accent1"/>
                  </a:solidFill>
                  <a:latin typeface="+mj-lt"/>
                </a:rPr>
                <a:t>3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91312" y="2125344"/>
              <a:ext cx="1586548" cy="361399"/>
            </a:xfrm>
            <a:prstGeom prst="rect">
              <a:avLst/>
            </a:prstGeom>
            <a:noFill/>
          </p:spPr>
          <p:txBody>
            <a:bodyPr wrap="square" lIns="0" rIns="48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 dirty="0"/>
                <a:t>Section title goes here over two lines</a:t>
              </a:r>
            </a:p>
          </p:txBody>
        </p:sp>
      </p:grpSp>
      <p:grpSp>
        <p:nvGrpSpPr>
          <p:cNvPr id="22" name="Group 21"/>
          <p:cNvGrpSpPr/>
          <p:nvPr userDrawn="1"/>
        </p:nvGrpSpPr>
        <p:grpSpPr>
          <a:xfrm>
            <a:off x="9213658" y="5232231"/>
            <a:ext cx="2615947" cy="609880"/>
            <a:chOff x="215900" y="2029333"/>
            <a:chExt cx="1961960" cy="457410"/>
          </a:xfrm>
        </p:grpSpPr>
        <p:sp>
          <p:nvSpPr>
            <p:cNvPr id="23" name="Rectangle 22"/>
            <p:cNvSpPr/>
            <p:nvPr/>
          </p:nvSpPr>
          <p:spPr>
            <a:xfrm>
              <a:off x="215900" y="2029333"/>
              <a:ext cx="1870521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32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15900" y="2125345"/>
              <a:ext cx="279400" cy="361398"/>
            </a:xfrm>
            <a:prstGeom prst="rect">
              <a:avLst/>
            </a:prstGeom>
            <a:noFill/>
          </p:spPr>
          <p:txBody>
            <a:bodyPr wrap="square" lIns="0" rIns="0" rtlCol="0" anchor="ctr">
              <a:noAutofit/>
            </a:bodyPr>
            <a:lstStyle/>
            <a:p>
              <a:pPr algn="ctr"/>
              <a:r>
                <a:rPr lang="en-GB" sz="3200" b="1" dirty="0">
                  <a:solidFill>
                    <a:schemeClr val="accent1"/>
                  </a:solidFill>
                  <a:latin typeface="+mj-lt"/>
                </a:rPr>
                <a:t>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91312" y="2125344"/>
              <a:ext cx="1586548" cy="361399"/>
            </a:xfrm>
            <a:prstGeom prst="rect">
              <a:avLst/>
            </a:prstGeom>
            <a:noFill/>
          </p:spPr>
          <p:txBody>
            <a:bodyPr wrap="square" lIns="0" rIns="48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 dirty="0"/>
                <a:t>Section title goes here over two lines</a:t>
              </a:r>
            </a:p>
          </p:txBody>
        </p:sp>
      </p:grpSp>
      <p:grpSp>
        <p:nvGrpSpPr>
          <p:cNvPr id="26" name="Group 25"/>
          <p:cNvGrpSpPr/>
          <p:nvPr userDrawn="1"/>
        </p:nvGrpSpPr>
        <p:grpSpPr>
          <a:xfrm>
            <a:off x="9213658" y="2854791"/>
            <a:ext cx="2615947" cy="609880"/>
            <a:chOff x="215900" y="2029333"/>
            <a:chExt cx="1961960" cy="457410"/>
          </a:xfrm>
        </p:grpSpPr>
        <p:sp>
          <p:nvSpPr>
            <p:cNvPr id="27" name="Rectangle 26"/>
            <p:cNvSpPr/>
            <p:nvPr/>
          </p:nvSpPr>
          <p:spPr>
            <a:xfrm>
              <a:off x="215900" y="2029333"/>
              <a:ext cx="1870521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32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15900" y="2125345"/>
              <a:ext cx="279400" cy="361398"/>
            </a:xfrm>
            <a:prstGeom prst="rect">
              <a:avLst/>
            </a:prstGeom>
            <a:noFill/>
          </p:spPr>
          <p:txBody>
            <a:bodyPr wrap="square" lIns="0" rIns="0" rtlCol="0" anchor="ctr">
              <a:noAutofit/>
            </a:bodyPr>
            <a:lstStyle/>
            <a:p>
              <a:pPr algn="ctr"/>
              <a:r>
                <a:rPr lang="en-GB" sz="3200" b="1" dirty="0">
                  <a:solidFill>
                    <a:schemeClr val="accent1"/>
                  </a:solidFill>
                  <a:latin typeface="+mj-lt"/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91312" y="2125344"/>
              <a:ext cx="1586548" cy="361399"/>
            </a:xfrm>
            <a:prstGeom prst="rect">
              <a:avLst/>
            </a:prstGeom>
            <a:noFill/>
          </p:spPr>
          <p:txBody>
            <a:bodyPr wrap="square" lIns="0" rIns="48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 dirty="0"/>
                <a:t>Section title goes here over two lines</a:t>
              </a:r>
            </a:p>
          </p:txBody>
        </p:sp>
      </p:grpSp>
      <p:grpSp>
        <p:nvGrpSpPr>
          <p:cNvPr id="30" name="Group 29"/>
          <p:cNvGrpSpPr/>
          <p:nvPr userDrawn="1"/>
        </p:nvGrpSpPr>
        <p:grpSpPr>
          <a:xfrm>
            <a:off x="3397411" y="5232231"/>
            <a:ext cx="2615947" cy="609880"/>
            <a:chOff x="215900" y="2029333"/>
            <a:chExt cx="1961960" cy="457410"/>
          </a:xfrm>
        </p:grpSpPr>
        <p:sp>
          <p:nvSpPr>
            <p:cNvPr id="31" name="Rectangle 30"/>
            <p:cNvSpPr/>
            <p:nvPr/>
          </p:nvSpPr>
          <p:spPr>
            <a:xfrm>
              <a:off x="215900" y="2029333"/>
              <a:ext cx="1870521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32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5900" y="2125345"/>
              <a:ext cx="279400" cy="361398"/>
            </a:xfrm>
            <a:prstGeom prst="rect">
              <a:avLst/>
            </a:prstGeom>
            <a:noFill/>
          </p:spPr>
          <p:txBody>
            <a:bodyPr wrap="square" lIns="0" rIns="0" rtlCol="0" anchor="ctr">
              <a:noAutofit/>
            </a:bodyPr>
            <a:lstStyle/>
            <a:p>
              <a:pPr algn="ctr"/>
              <a:r>
                <a:rPr lang="en-GB" sz="3200" b="1" dirty="0">
                  <a:solidFill>
                    <a:schemeClr val="accent1"/>
                  </a:solidFill>
                  <a:latin typeface="+mj-lt"/>
                </a:rPr>
                <a:t>6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91312" y="2125344"/>
              <a:ext cx="1586548" cy="361399"/>
            </a:xfrm>
            <a:prstGeom prst="rect">
              <a:avLst/>
            </a:prstGeom>
            <a:noFill/>
          </p:spPr>
          <p:txBody>
            <a:bodyPr wrap="square" lIns="0" rIns="48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 dirty="0"/>
                <a:t>Section title goes here over two lines</a:t>
              </a:r>
            </a:p>
          </p:txBody>
        </p:sp>
      </p:grpSp>
      <p:grpSp>
        <p:nvGrpSpPr>
          <p:cNvPr id="34" name="Group 33"/>
          <p:cNvGrpSpPr/>
          <p:nvPr userDrawn="1"/>
        </p:nvGrpSpPr>
        <p:grpSpPr>
          <a:xfrm>
            <a:off x="3397411" y="2854791"/>
            <a:ext cx="2615947" cy="609880"/>
            <a:chOff x="215900" y="2029333"/>
            <a:chExt cx="1961960" cy="457410"/>
          </a:xfrm>
        </p:grpSpPr>
        <p:sp>
          <p:nvSpPr>
            <p:cNvPr id="35" name="Rectangle 34"/>
            <p:cNvSpPr/>
            <p:nvPr/>
          </p:nvSpPr>
          <p:spPr>
            <a:xfrm>
              <a:off x="215900" y="2029333"/>
              <a:ext cx="1870521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32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15900" y="2125345"/>
              <a:ext cx="279400" cy="361398"/>
            </a:xfrm>
            <a:prstGeom prst="rect">
              <a:avLst/>
            </a:prstGeom>
            <a:noFill/>
          </p:spPr>
          <p:txBody>
            <a:bodyPr wrap="square" lIns="0" rIns="0" rtlCol="0" anchor="ctr">
              <a:noAutofit/>
            </a:bodyPr>
            <a:lstStyle/>
            <a:p>
              <a:pPr algn="ctr"/>
              <a:r>
                <a:rPr lang="en-GB" sz="3200" b="1" dirty="0">
                  <a:solidFill>
                    <a:schemeClr val="accent1"/>
                  </a:solidFill>
                  <a:latin typeface="+mj-lt"/>
                </a:rPr>
                <a:t>2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91312" y="2125344"/>
              <a:ext cx="1586548" cy="361399"/>
            </a:xfrm>
            <a:prstGeom prst="rect">
              <a:avLst/>
            </a:prstGeom>
            <a:noFill/>
          </p:spPr>
          <p:txBody>
            <a:bodyPr wrap="square" lIns="0" rIns="48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 dirty="0"/>
                <a:t>Section title goes here over two lines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9" t="8719" r="413" b="16990"/>
          <a:stretch/>
        </p:blipFill>
        <p:spPr>
          <a:xfrm>
            <a:off x="491826" y="1600615"/>
            <a:ext cx="2495296" cy="125417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12" t="-715" r="16573" b="715"/>
          <a:stretch/>
        </p:blipFill>
        <p:spPr>
          <a:xfrm>
            <a:off x="3394874" y="1600615"/>
            <a:ext cx="2495296" cy="125417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96" t="-1078" r="5979" b="1078"/>
          <a:stretch/>
        </p:blipFill>
        <p:spPr>
          <a:xfrm>
            <a:off x="6300459" y="1600614"/>
            <a:ext cx="2495296" cy="125417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4010" r="1" b="45729"/>
          <a:stretch/>
        </p:blipFill>
        <p:spPr>
          <a:xfrm>
            <a:off x="9211121" y="1600615"/>
            <a:ext cx="2495296" cy="125417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78" t="16640" r="1002" b="13486"/>
          <a:stretch/>
        </p:blipFill>
        <p:spPr>
          <a:xfrm>
            <a:off x="488019" y="3995884"/>
            <a:ext cx="2495296" cy="123634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057" b="3737"/>
          <a:stretch/>
        </p:blipFill>
        <p:spPr>
          <a:xfrm>
            <a:off x="3396142" y="3995884"/>
            <a:ext cx="2495296" cy="123634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351"/>
          <a:stretch/>
        </p:blipFill>
        <p:spPr>
          <a:xfrm>
            <a:off x="6301729" y="3995884"/>
            <a:ext cx="2495296" cy="123634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98" r="11820"/>
          <a:stretch/>
        </p:blipFill>
        <p:spPr>
          <a:xfrm>
            <a:off x="9214925" y="3995884"/>
            <a:ext cx="2495296" cy="123634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935" y="6372042"/>
            <a:ext cx="1085783" cy="36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94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_of_contents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536715" y="321107"/>
            <a:ext cx="11120438" cy="571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pPr lvl="0"/>
            <a:r>
              <a:rPr lang="en-GB" dirty="0"/>
              <a:t>Title of page – Presentation contents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6715" y="1336786"/>
            <a:ext cx="11120438" cy="4841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457200" indent="-457200">
              <a:buSzPct val="100000"/>
              <a:buFont typeface="+mj-lt"/>
              <a:buAutoNum type="arabicPeriod"/>
            </a:pPr>
            <a:r>
              <a:rPr lang="en-GB" dirty="0"/>
              <a:t>Section title goes here on one line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GB" dirty="0"/>
              <a:t>Section title goes here on one line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GB" dirty="0"/>
              <a:t>Section title goes here on one line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GB" dirty="0"/>
              <a:t>Section title goes here on one line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GB" dirty="0"/>
              <a:t>Section title goes here on one line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GB" dirty="0"/>
              <a:t>Section title goes here on one line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GB" dirty="0"/>
              <a:t>Section title goes here on one line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GB" dirty="0"/>
              <a:t>Section title goes here on one line</a:t>
            </a:r>
          </a:p>
          <a:p>
            <a:pPr lvl="0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935" y="6372042"/>
            <a:ext cx="1085783" cy="36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15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50" Type="http://schemas.openxmlformats.org/officeDocument/2006/relationships/theme" Target="../theme/theme1.xml"/><Relationship Id="rId5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57" Type="http://schemas.openxmlformats.org/officeDocument/2006/relationships/image" Target="../media/image2.svg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/>
          <p:cNvPicPr>
            <a:picLocks noChangeAspect="1"/>
          </p:cNvPicPr>
          <p:nvPr userDrawn="1"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480289" y="6634586"/>
            <a:ext cx="1839133" cy="13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77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6" r:id="rId2"/>
    <p:sldLayoutId id="2147483697" r:id="rId3"/>
    <p:sldLayoutId id="2147483652" r:id="rId4"/>
    <p:sldLayoutId id="2147483705" r:id="rId5"/>
    <p:sldLayoutId id="2147483651" r:id="rId6"/>
    <p:sldLayoutId id="2147483711" r:id="rId7"/>
    <p:sldLayoutId id="2147483714" r:id="rId8"/>
    <p:sldLayoutId id="2147483737" r:id="rId9"/>
    <p:sldLayoutId id="2147483660" r:id="rId10"/>
    <p:sldLayoutId id="2147483661" r:id="rId11"/>
    <p:sldLayoutId id="2147483670" r:id="rId12"/>
    <p:sldLayoutId id="2147483716" r:id="rId13"/>
    <p:sldLayoutId id="2147483698" r:id="rId14"/>
    <p:sldLayoutId id="2147483690" r:id="rId15"/>
    <p:sldLayoutId id="2147483691" r:id="rId16"/>
    <p:sldLayoutId id="2147483700" r:id="rId17"/>
    <p:sldLayoutId id="2147483695" r:id="rId18"/>
    <p:sldLayoutId id="2147483677" r:id="rId19"/>
    <p:sldLayoutId id="2147483681" r:id="rId20"/>
    <p:sldLayoutId id="2147483683" r:id="rId21"/>
    <p:sldLayoutId id="2147483709" r:id="rId22"/>
    <p:sldLayoutId id="2147483743" r:id="rId23"/>
    <p:sldLayoutId id="2147483712" r:id="rId24"/>
    <p:sldLayoutId id="2147483713" r:id="rId25"/>
    <p:sldLayoutId id="2147483658" r:id="rId26"/>
    <p:sldLayoutId id="2147483656" r:id="rId27"/>
    <p:sldLayoutId id="2147483659" r:id="rId28"/>
    <p:sldLayoutId id="2147483657" r:id="rId29"/>
    <p:sldLayoutId id="2147483715" r:id="rId30"/>
    <p:sldLayoutId id="2147483719" r:id="rId31"/>
    <p:sldLayoutId id="2147483720" r:id="rId32"/>
    <p:sldLayoutId id="2147483721" r:id="rId33"/>
    <p:sldLayoutId id="2147483722" r:id="rId34"/>
    <p:sldLayoutId id="2147483723" r:id="rId35"/>
    <p:sldLayoutId id="2147483738" r:id="rId36"/>
    <p:sldLayoutId id="2147483725" r:id="rId37"/>
    <p:sldLayoutId id="2147483726" r:id="rId38"/>
    <p:sldLayoutId id="2147483727" r:id="rId39"/>
    <p:sldLayoutId id="2147483702" r:id="rId40"/>
    <p:sldLayoutId id="2147483728" r:id="rId41"/>
    <p:sldLayoutId id="2147483703" r:id="rId42"/>
    <p:sldLayoutId id="2147483724" r:id="rId43"/>
    <p:sldLayoutId id="2147483730" r:id="rId44"/>
    <p:sldLayoutId id="2147483701" r:id="rId45"/>
    <p:sldLayoutId id="2147483731" r:id="rId46"/>
    <p:sldLayoutId id="2147483710" r:id="rId47"/>
    <p:sldLayoutId id="2147483733" r:id="rId48"/>
    <p:sldLayoutId id="2147483735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6.png"/><Relationship Id="rId3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78.emf"/><Relationship Id="rId5" Type="http://schemas.openxmlformats.org/officeDocument/2006/relationships/image" Target="../media/image79.jpeg"/><Relationship Id="rId6" Type="http://schemas.openxmlformats.org/officeDocument/2006/relationships/image" Target="../media/image80.jpe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62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6" Type="http://schemas.openxmlformats.org/officeDocument/2006/relationships/image" Target="../media/image50.jpe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Relationship Id="rId3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Relationship Id="rId3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Relationship Id="rId3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Relationship Id="rId3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png"/><Relationship Id="rId3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Relationship Id="rId3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6.png"/><Relationship Id="rId3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7" Type="http://schemas.openxmlformats.org/officeDocument/2006/relationships/image" Target="../media/image113.png"/><Relationship Id="rId8" Type="http://schemas.openxmlformats.org/officeDocument/2006/relationships/image" Target="../media/image114.png"/><Relationship Id="rId9" Type="http://schemas.openxmlformats.org/officeDocument/2006/relationships/image" Target="../media/image115.png"/><Relationship Id="rId10" Type="http://schemas.openxmlformats.org/officeDocument/2006/relationships/image" Target="../media/image116.png"/><Relationship Id="rId11" Type="http://schemas.openxmlformats.org/officeDocument/2006/relationships/image" Target="../media/image117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18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352" y="4810192"/>
            <a:ext cx="11120717" cy="493787"/>
          </a:xfrm>
        </p:spPr>
        <p:txBody>
          <a:bodyPr/>
          <a:lstStyle/>
          <a:p>
            <a:r>
              <a:rPr lang="da-DK" b="1" dirty="0" err="1"/>
              <a:t>Jabra</a:t>
            </a:r>
            <a:r>
              <a:rPr lang="da-DK" b="1" dirty="0"/>
              <a:t> Enterprise software solution for Voice </a:t>
            </a:r>
            <a:r>
              <a:rPr lang="en-US" b="1" dirty="0" smtClean="0"/>
              <a:t>Responsible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1352" y="5399478"/>
            <a:ext cx="11120718" cy="859606"/>
          </a:xfrm>
        </p:spPr>
        <p:txBody>
          <a:bodyPr>
            <a:normAutofit/>
          </a:bodyPr>
          <a:lstStyle/>
          <a:p>
            <a:r>
              <a:rPr lang="en-US" dirty="0" smtClean="0"/>
              <a:t>A fully integrated </a:t>
            </a:r>
            <a:r>
              <a:rPr lang="en-US" dirty="0"/>
              <a:t>online </a:t>
            </a:r>
            <a:r>
              <a:rPr lang="en-US" dirty="0" smtClean="0"/>
              <a:t>solution</a:t>
            </a:r>
          </a:p>
          <a:p>
            <a:r>
              <a:rPr lang="en-US" dirty="0" smtClean="0"/>
              <a:t>Stefan </a:t>
            </a:r>
            <a:r>
              <a:rPr lang="en-US" dirty="0" err="1"/>
              <a:t>H</a:t>
            </a:r>
            <a:r>
              <a:rPr lang="en-US" dirty="0" err="1" smtClean="0"/>
              <a:t>eise</a:t>
            </a:r>
            <a:r>
              <a:rPr lang="en-US" dirty="0" smtClean="0"/>
              <a:t> </a:t>
            </a:r>
            <a:r>
              <a:rPr lang="en-US" dirty="0"/>
              <a:t>– Jan 2016</a:t>
            </a:r>
          </a:p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" r="317"/>
          <a:stretch>
            <a:fillRect/>
          </a:stretch>
        </p:blipFill>
        <p:spPr>
          <a:xfrm>
            <a:off x="0" y="0"/>
            <a:ext cx="12193588" cy="4379913"/>
          </a:xfr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7580" y="3865362"/>
            <a:ext cx="8341138" cy="52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2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38852" y="3061164"/>
            <a:ext cx="7818301" cy="2967386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38852" y="1898527"/>
            <a:ext cx="7818301" cy="16205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a-DK" sz="1600" dirty="0">
              <a:latin typeface="+mj-lt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8" r="24427"/>
          <a:stretch/>
        </p:blipFill>
        <p:spPr>
          <a:xfrm>
            <a:off x="536435" y="1898528"/>
            <a:ext cx="3302417" cy="4191651"/>
          </a:xfr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CAN JABRA </a:t>
            </a:r>
            <a:r>
              <a:rPr lang="en-US" dirty="0" smtClean="0"/>
              <a:t>HELP </a:t>
            </a:r>
            <a:r>
              <a:rPr lang="en-US" dirty="0"/>
              <a:t>IT </a:t>
            </a:r>
            <a:r>
              <a:rPr lang="en-US" dirty="0" smtClean="0"/>
              <a:t>ADMINISTRATORS?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81702" y="4223800"/>
            <a:ext cx="7475451" cy="1432501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Simplify audio device </a:t>
            </a:r>
            <a:r>
              <a:rPr lang="en-US" dirty="0"/>
              <a:t>management tasks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Give greater </a:t>
            </a:r>
            <a:r>
              <a:rPr lang="en-US" dirty="0"/>
              <a:t>control over Jabra audio devices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Help improve efficiency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181702" y="2312241"/>
            <a:ext cx="356956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2500" b="1" dirty="0"/>
              <a:t>WITH JABRA XPRESS</a:t>
            </a:r>
          </a:p>
        </p:txBody>
      </p:sp>
      <p:sp>
        <p:nvSpPr>
          <p:cNvPr id="9" name="Rectangle 8"/>
          <p:cNvSpPr/>
          <p:nvPr/>
        </p:nvSpPr>
        <p:spPr>
          <a:xfrm>
            <a:off x="4181702" y="2878565"/>
            <a:ext cx="6444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 smtClean="0"/>
              <a:t>MASS </a:t>
            </a:r>
            <a:r>
              <a:rPr lang="da-DK" dirty="0"/>
              <a:t>DEPLOYMENT </a:t>
            </a:r>
            <a:r>
              <a:rPr lang="da-DK" dirty="0" smtClean="0"/>
              <a:t>OF HEADSETS </a:t>
            </a:r>
            <a:r>
              <a:rPr lang="da-DK" dirty="0"/>
              <a:t>MADE </a:t>
            </a:r>
            <a:r>
              <a:rPr lang="da-DK" u="sng" dirty="0"/>
              <a:t>FAST</a:t>
            </a:r>
            <a:r>
              <a:rPr lang="da-DK" dirty="0"/>
              <a:t> &amp; </a:t>
            </a:r>
            <a:r>
              <a:rPr lang="da-DK" u="sng" dirty="0"/>
              <a:t>EASY</a:t>
            </a:r>
            <a:r>
              <a:rPr lang="da-DK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41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525441" y="3152992"/>
            <a:ext cx="5588026" cy="3084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311785" y="2080136"/>
            <a:ext cx="3559992" cy="8617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8097161" y="2080136"/>
            <a:ext cx="3559992" cy="8617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25441" y="2080136"/>
            <a:ext cx="3559992" cy="8617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25441" y="1280303"/>
            <a:ext cx="11118378" cy="5887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a-DK" sz="1600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a-DK" dirty="0" smtClean="0">
                <a:solidFill>
                  <a:prstClr val="black"/>
                </a:solidFill>
              </a:rPr>
              <a:t>WHO IS JABRA XPRESS DESIGNED FOR?         </a:t>
            </a:r>
            <a:endParaRPr lang="da-DK" dirty="0">
              <a:solidFill>
                <a:prstClr val="black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308594" y="1260039"/>
            <a:ext cx="3543584" cy="592531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ts val="2500"/>
              </a:lnSpc>
            </a:pPr>
            <a:r>
              <a:rPr lang="en-US" b="1" dirty="0" smtClean="0">
                <a:solidFill>
                  <a:srgbClr val="000000"/>
                </a:solidFill>
              </a:rPr>
              <a:t>TARGET AUDIENCE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11421" y="2080136"/>
            <a:ext cx="139214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000" b="1" dirty="0">
                <a:latin typeface="+mj-lt"/>
              </a:rPr>
              <a:t>50+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194280" y="2208132"/>
            <a:ext cx="13327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HEADSET</a:t>
            </a:r>
          </a:p>
          <a:p>
            <a:r>
              <a:rPr lang="en-GB" dirty="0">
                <a:solidFill>
                  <a:srgbClr val="000000"/>
                </a:solidFill>
              </a:rPr>
              <a:t>USERS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498525" y="2083342"/>
            <a:ext cx="153920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000" b="1" dirty="0" smtClean="0">
                <a:latin typeface="+mj-lt"/>
              </a:rPr>
              <a:t>USB</a:t>
            </a:r>
            <a:endParaRPr lang="en-GB" sz="5000" b="1" dirty="0"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972536" y="2208132"/>
            <a:ext cx="18060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HEADSETS</a:t>
            </a:r>
          </a:p>
          <a:p>
            <a:r>
              <a:rPr lang="en-GB" dirty="0">
                <a:solidFill>
                  <a:prstClr val="black"/>
                </a:solidFill>
              </a:rPr>
              <a:t>FROM JABRA</a:t>
            </a:r>
          </a:p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575837" y="2063807"/>
            <a:ext cx="107593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000" b="1" dirty="0" smtClean="0">
                <a:latin typeface="+mj-lt"/>
              </a:rPr>
              <a:t>PC</a:t>
            </a:r>
            <a:endParaRPr lang="en-GB" sz="5000" b="1" dirty="0">
              <a:latin typeface="+mj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571402" y="2177555"/>
            <a:ext cx="1806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-BASED</a:t>
            </a:r>
            <a:endParaRPr lang="en-GB" dirty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TELEPHONY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137368" y="3554400"/>
            <a:ext cx="3597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ENTERPRISE WITH LARGE IT </a:t>
            </a:r>
            <a:r>
              <a:rPr lang="en-US" b="1" dirty="0" smtClean="0"/>
              <a:t>DEPARTMENTS </a:t>
            </a:r>
            <a:r>
              <a:rPr lang="en-US" b="1" dirty="0"/>
              <a:t>&amp; CALL CENTERS </a:t>
            </a:r>
            <a:r>
              <a:rPr lang="en-US" b="1" dirty="0" smtClean="0"/>
              <a:t>EQUIPPED </a:t>
            </a:r>
            <a:r>
              <a:rPr lang="en-US" b="1" dirty="0"/>
              <a:t>WITH JABRA USB HEADSETS INCL.:</a:t>
            </a:r>
            <a:endParaRPr lang="da-DK" sz="2400" b="1" dirty="0"/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943098" y="4927854"/>
            <a:ext cx="3791653" cy="954356"/>
          </a:xfrm>
        </p:spPr>
        <p:txBody>
          <a:bodyPr/>
          <a:lstStyle/>
          <a:p>
            <a:pPr marL="476250" indent="-285750">
              <a:buFont typeface="Wingdings" charset="2"/>
              <a:buChar char="§"/>
            </a:pPr>
            <a:r>
              <a:rPr lang="en-US" dirty="0">
                <a:solidFill>
                  <a:prstClr val="black"/>
                </a:solidFill>
              </a:rPr>
              <a:t>Dedicated resources to </a:t>
            </a:r>
            <a:r>
              <a:rPr lang="en-US" dirty="0" smtClean="0">
                <a:solidFill>
                  <a:prstClr val="black"/>
                </a:solidFill>
              </a:rPr>
              <a:t>voice/headsets management</a:t>
            </a:r>
            <a:endParaRPr lang="en-US" sz="600" dirty="0">
              <a:solidFill>
                <a:prstClr val="black"/>
              </a:solidFill>
            </a:endParaRPr>
          </a:p>
          <a:p>
            <a:pPr marL="476250" indent="-285750"/>
            <a:r>
              <a:rPr lang="en-US" dirty="0">
                <a:solidFill>
                  <a:prstClr val="black"/>
                </a:solidFill>
              </a:rPr>
              <a:t>Dedicated resources to UC/CC projects understanding the value of headsets</a:t>
            </a:r>
            <a:endParaRPr lang="da-DK" sz="1800" dirty="0">
              <a:solidFill>
                <a:prstClr val="black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49" y="3725082"/>
            <a:ext cx="1186520" cy="1333401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6295145" y="3174823"/>
            <a:ext cx="5362008" cy="15799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7852226" y="3475948"/>
            <a:ext cx="3378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COMPANIES WITH LARGE DESK-CENTRIC USERS 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854035" y="4183437"/>
            <a:ext cx="3245876" cy="404891"/>
          </a:xfrm>
        </p:spPr>
        <p:txBody>
          <a:bodyPr/>
          <a:lstStyle/>
          <a:p>
            <a:pPr marL="0" indent="0">
              <a:buFont typeface="Wingdings" charset="2"/>
              <a:buNone/>
            </a:pPr>
            <a:r>
              <a:rPr lang="da-DK" dirty="0">
                <a:solidFill>
                  <a:prstClr val="black"/>
                </a:solidFill>
              </a:rPr>
              <a:t>&amp; heavy </a:t>
            </a:r>
            <a:r>
              <a:rPr lang="da-DK" dirty="0" err="1" smtClean="0">
                <a:solidFill>
                  <a:prstClr val="black"/>
                </a:solidFill>
              </a:rPr>
              <a:t>Jabra</a:t>
            </a:r>
            <a:r>
              <a:rPr lang="da-DK" dirty="0" smtClean="0">
                <a:solidFill>
                  <a:prstClr val="black"/>
                </a:solidFill>
              </a:rPr>
              <a:t> </a:t>
            </a:r>
            <a:r>
              <a:rPr lang="da-DK" dirty="0" err="1">
                <a:solidFill>
                  <a:prstClr val="black"/>
                </a:solidFill>
              </a:rPr>
              <a:t>headset</a:t>
            </a:r>
            <a:r>
              <a:rPr lang="da-DK" dirty="0">
                <a:solidFill>
                  <a:prstClr val="black"/>
                </a:solidFill>
              </a:rPr>
              <a:t> </a:t>
            </a:r>
            <a:r>
              <a:rPr lang="da-DK" dirty="0" err="1">
                <a:solidFill>
                  <a:prstClr val="black"/>
                </a:solidFill>
              </a:rPr>
              <a:t>users</a:t>
            </a:r>
            <a:endParaRPr lang="da-DK" sz="1800" dirty="0">
              <a:solidFill>
                <a:prstClr val="black"/>
              </a:solidFill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220" y="3456425"/>
            <a:ext cx="1011811" cy="1011811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6295145" y="4987643"/>
            <a:ext cx="5362008" cy="1249870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a-DK" sz="1600" dirty="0">
              <a:latin typeface="+mj-lt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420998" y="5211967"/>
            <a:ext cx="5151462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90500" indent="0">
              <a:buFont typeface="Wingdings" charset="2"/>
              <a:buNone/>
            </a:pPr>
            <a:r>
              <a:rPr lang="da-DK" b="1" dirty="0" smtClean="0">
                <a:solidFill>
                  <a:schemeClr val="accent1"/>
                </a:solidFill>
              </a:rPr>
              <a:t>TAKE AWAY: </a:t>
            </a:r>
            <a:r>
              <a:rPr lang="da-DK" dirty="0" smtClean="0">
                <a:solidFill>
                  <a:schemeClr val="bg1"/>
                </a:solidFill>
              </a:rPr>
              <a:t>FOCUS ON JABRA-HEAVY CUSTOMERS WHERE HEADSETS ARE BUSINESS CRITICAL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351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4311785" y="3386420"/>
            <a:ext cx="3559992" cy="5161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8097161" y="3386420"/>
            <a:ext cx="3559992" cy="5161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25441" y="3386420"/>
            <a:ext cx="3559992" cy="520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a-DK" dirty="0" smtClean="0">
                <a:solidFill>
                  <a:prstClr val="black"/>
                </a:solidFill>
              </a:rPr>
              <a:t>WHAT DOES JABRA XPRESS? </a:t>
            </a:r>
            <a:r>
              <a:rPr lang="da-DK" b="1" dirty="0" smtClean="0">
                <a:solidFill>
                  <a:prstClr val="black"/>
                </a:solidFill>
              </a:rPr>
              <a:t>SIMPLIFY &amp; ACCELERATE</a:t>
            </a:r>
            <a:endParaRPr lang="da-DK" b="1" dirty="0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36435" y="3470671"/>
            <a:ext cx="35489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00000"/>
                </a:solidFill>
              </a:rPr>
              <a:t>EASY DEPLOYMENT</a:t>
            </a:r>
            <a:endParaRPr lang="en-GB" sz="1600" b="1" dirty="0">
              <a:solidFill>
                <a:srgbClr val="0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248338" y="3470671"/>
            <a:ext cx="35489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SMART ASSET MANAGEMENT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097160" y="3477533"/>
            <a:ext cx="35489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AGILE MAINTENANCE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25441" y="3902525"/>
            <a:ext cx="3559992" cy="2292099"/>
          </a:xfrm>
          <a:prstGeom prst="rect">
            <a:avLst/>
          </a:prstGeom>
          <a:solidFill>
            <a:srgbClr val="313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03715" y="4762123"/>
            <a:ext cx="3332730" cy="1432501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</a:rPr>
              <a:t>JABRA MSI FILE 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- </a:t>
            </a:r>
            <a:r>
              <a:rPr lang="en-US" dirty="0">
                <a:solidFill>
                  <a:schemeClr val="bg1"/>
                </a:solidFill>
              </a:rPr>
              <a:t>classic deployment process </a:t>
            </a:r>
            <a:r>
              <a:rPr lang="en-US" dirty="0" smtClean="0">
                <a:solidFill>
                  <a:schemeClr val="bg1"/>
                </a:solidFill>
              </a:rPr>
              <a:t>to end</a:t>
            </a:r>
            <a:r>
              <a:rPr lang="en-US" dirty="0">
                <a:solidFill>
                  <a:schemeClr val="bg1"/>
                </a:solidFill>
              </a:rPr>
              <a:t>-</a:t>
            </a:r>
            <a:r>
              <a:rPr lang="en-US" dirty="0" smtClean="0">
                <a:solidFill>
                  <a:schemeClr val="bg1"/>
                </a:solidFill>
              </a:rPr>
              <a:t>users’ PCs</a:t>
            </a:r>
            <a:endParaRPr lang="en-US" b="1" dirty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bg1"/>
                </a:solidFill>
              </a:rPr>
              <a:t>NEW</a:t>
            </a:r>
            <a:r>
              <a:rPr lang="en-US" b="1" dirty="0">
                <a:solidFill>
                  <a:schemeClr val="bg1"/>
                </a:solidFill>
              </a:rPr>
              <a:t>! JABRA ZIP ARCHIVE - </a:t>
            </a:r>
            <a:r>
              <a:rPr lang="en-US" dirty="0">
                <a:solidFill>
                  <a:schemeClr val="bg1"/>
                </a:solidFill>
              </a:rPr>
              <a:t>local server deployment option </a:t>
            </a:r>
            <a:r>
              <a:rPr lang="en-US" u="sng" dirty="0">
                <a:solidFill>
                  <a:schemeClr val="bg1"/>
                </a:solidFill>
              </a:rPr>
              <a:t>for extra flexibility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703715" y="4080988"/>
            <a:ext cx="33327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+mj-lt"/>
              </a:rPr>
              <a:t>2X DEPLOYMENT OPTIONS BASED ON STANDARD MS TECHNOLOGY:</a:t>
            </a:r>
            <a:endParaRPr lang="da-DK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310817" y="3902525"/>
            <a:ext cx="3559992" cy="2292099"/>
          </a:xfrm>
          <a:prstGeom prst="rect">
            <a:avLst/>
          </a:prstGeom>
          <a:solidFill>
            <a:srgbClr val="313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489091" y="4080989"/>
            <a:ext cx="3332730" cy="2113636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</a:rPr>
              <a:t>JABRA WMI PROVIDER TOOL 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– Comprehensive </a:t>
            </a:r>
            <a:r>
              <a:rPr lang="en-US" dirty="0">
                <a:solidFill>
                  <a:schemeClr val="bg1"/>
                </a:solidFill>
              </a:rPr>
              <a:t>overview of all Jabra devices (diagnostics status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</a:rPr>
              <a:t>NEW! JABRA AUDIO DEVICE DASHBOARD </a:t>
            </a:r>
            <a:r>
              <a:rPr lang="en-US" dirty="0" smtClean="0">
                <a:solidFill>
                  <a:schemeClr val="bg1"/>
                </a:solidFill>
              </a:rPr>
              <a:t>- a </a:t>
            </a:r>
            <a:r>
              <a:rPr lang="en-US" dirty="0">
                <a:solidFill>
                  <a:schemeClr val="bg1"/>
                </a:solidFill>
              </a:rPr>
              <a:t>real lifecycle management tool to populate status reports, devices inventory, forecasts…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097161" y="3907317"/>
            <a:ext cx="3559992" cy="2292099"/>
          </a:xfrm>
          <a:prstGeom prst="rect">
            <a:avLst/>
          </a:prstGeom>
          <a:solidFill>
            <a:srgbClr val="313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275435" y="4102110"/>
            <a:ext cx="3332730" cy="2113636"/>
          </a:xfrm>
        </p:spPr>
        <p:txBody>
          <a:bodyPr/>
          <a:lstStyle/>
          <a:p>
            <a:pPr marL="171450" indent="-171450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b="1" dirty="0">
                <a:solidFill>
                  <a:schemeClr val="bg1"/>
                </a:solidFill>
              </a:rPr>
              <a:t>JABRA DEVICE </a:t>
            </a:r>
            <a:r>
              <a:rPr lang="en-US" b="1" dirty="0" smtClean="0">
                <a:solidFill>
                  <a:schemeClr val="bg1"/>
                </a:solidFill>
              </a:rPr>
              <a:t>UPDATER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– to enable setting standardization and group-level configuration </a:t>
            </a:r>
            <a:r>
              <a:rPr lang="en-US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and remote update of settings &amp; drivers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3026678" y="3159426"/>
            <a:ext cx="6469613" cy="173599"/>
            <a:chOff x="1818362" y="4354955"/>
            <a:chExt cx="6469613" cy="173599"/>
          </a:xfrm>
        </p:grpSpPr>
        <p:cxnSp>
          <p:nvCxnSpPr>
            <p:cNvPr id="50" name="Lige pilforbindelse 14"/>
            <p:cNvCxnSpPr/>
            <p:nvPr/>
          </p:nvCxnSpPr>
          <p:spPr>
            <a:xfrm>
              <a:off x="1818362" y="4354955"/>
              <a:ext cx="2571" cy="173599"/>
            </a:xfrm>
            <a:prstGeom prst="straightConnector1">
              <a:avLst/>
            </a:prstGeom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 w="lg" len="sm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4" name="Lige pilforbindelse 27"/>
            <p:cNvCxnSpPr/>
            <p:nvPr/>
          </p:nvCxnSpPr>
          <p:spPr>
            <a:xfrm>
              <a:off x="1818362" y="4354955"/>
              <a:ext cx="6469613" cy="0"/>
            </a:xfrm>
            <a:prstGeom prst="straightConnector1">
              <a:avLst/>
            </a:prstGeom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2" name="Lige pilforbindelse 14"/>
            <p:cNvCxnSpPr/>
            <p:nvPr/>
          </p:nvCxnSpPr>
          <p:spPr>
            <a:xfrm>
              <a:off x="4839127" y="4354955"/>
              <a:ext cx="2571" cy="173599"/>
            </a:xfrm>
            <a:prstGeom prst="straightConnector1">
              <a:avLst/>
            </a:prstGeom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 w="lg" len="sm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4" name="Lige pilforbindelse 14"/>
            <p:cNvCxnSpPr/>
            <p:nvPr/>
          </p:nvCxnSpPr>
          <p:spPr>
            <a:xfrm>
              <a:off x="8279795" y="4354955"/>
              <a:ext cx="2571" cy="173599"/>
            </a:xfrm>
            <a:prstGeom prst="straightConnector1">
              <a:avLst/>
            </a:prstGeom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 w="lg" len="sm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57" name="Rounded Rectangle 56"/>
          <p:cNvSpPr/>
          <p:nvPr/>
        </p:nvSpPr>
        <p:spPr>
          <a:xfrm>
            <a:off x="3026678" y="2578283"/>
            <a:ext cx="6440583" cy="6703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</a:rPr>
              <a:t>JABRA XPRESS SERVICES ENSURE</a:t>
            </a: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981" y="973731"/>
            <a:ext cx="1668713" cy="166871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5"/>
          <a:stretch/>
        </p:blipFill>
        <p:spPr>
          <a:xfrm>
            <a:off x="5082694" y="1125575"/>
            <a:ext cx="1600740" cy="1447314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936710" y="1179697"/>
            <a:ext cx="25787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Jabra Xpress™ offers IT administrators a set of tools to manage every Jabra USB device on </a:t>
            </a:r>
            <a:r>
              <a:rPr lang="en-US" sz="1400" u="sng" dirty="0">
                <a:solidFill>
                  <a:prstClr val="black"/>
                </a:solidFill>
              </a:rPr>
              <a:t>their</a:t>
            </a:r>
            <a:r>
              <a:rPr lang="en-US" sz="1400" dirty="0">
                <a:solidFill>
                  <a:prstClr val="black"/>
                </a:solidFill>
              </a:rPr>
              <a:t> network – all from a single Management System. </a:t>
            </a:r>
          </a:p>
        </p:txBody>
      </p:sp>
    </p:spTree>
    <p:extLst>
      <p:ext uri="{BB962C8B-B14F-4D97-AF65-F5344CB8AC3E}">
        <p14:creationId xmlns:p14="http://schemas.microsoft.com/office/powerpoint/2010/main" val="38787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JABRA XPRESS - A FULLY INTEGRATED ONLINE SOLUTION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435" y="969816"/>
            <a:ext cx="10990547" cy="7736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Jabra Xpress is an online service designed for IT professionals to remotely mass deploy &amp; manage Jabra USB audio devices in record time.</a:t>
            </a:r>
            <a:endParaRPr lang="en-US" dirty="0"/>
          </a:p>
        </p:txBody>
      </p:sp>
      <p:pic>
        <p:nvPicPr>
          <p:cNvPr id="6" name="Billede 10" descr="Mass Deployment.png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/>
          <a:srcRect l="30819" t="481" r="30819" b="7778"/>
          <a:stretch/>
        </p:blipFill>
        <p:spPr>
          <a:xfrm>
            <a:off x="645619" y="2368792"/>
            <a:ext cx="3312000" cy="3788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grpSp>
        <p:nvGrpSpPr>
          <p:cNvPr id="15" name="Group 14"/>
          <p:cNvGrpSpPr/>
          <p:nvPr/>
        </p:nvGrpSpPr>
        <p:grpSpPr>
          <a:xfrm>
            <a:off x="4181701" y="2361751"/>
            <a:ext cx="7475451" cy="1164334"/>
            <a:chOff x="4181701" y="1911375"/>
            <a:chExt cx="7475451" cy="1164334"/>
          </a:xfrm>
        </p:grpSpPr>
        <p:sp>
          <p:nvSpPr>
            <p:cNvPr id="11" name="Rectangle 10"/>
            <p:cNvSpPr/>
            <p:nvPr/>
          </p:nvSpPr>
          <p:spPr>
            <a:xfrm>
              <a:off x="4181701" y="1911375"/>
              <a:ext cx="7475451" cy="11643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ubtitle 2"/>
            <p:cNvSpPr txBox="1">
              <a:spLocks/>
            </p:cNvSpPr>
            <p:nvPr/>
          </p:nvSpPr>
          <p:spPr>
            <a:xfrm>
              <a:off x="5191009" y="2227441"/>
              <a:ext cx="6169718" cy="62785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1600" b="1" dirty="0"/>
                <a:t>EASY MASS DEPLOYMEMT</a:t>
              </a:r>
              <a:r>
                <a:rPr lang="en-US" sz="1600" dirty="0"/>
                <a:t/>
              </a:r>
              <a:br>
                <a:rPr lang="en-US" sz="1600" dirty="0"/>
              </a:br>
              <a:r>
                <a:rPr lang="en-US" sz="1600" dirty="0" smtClean="0"/>
                <a:t>To simplify it management tasks  &amp; accelerate UC adoption</a:t>
              </a:r>
            </a:p>
            <a:p>
              <a:pPr>
                <a:lnSpc>
                  <a:spcPct val="100000"/>
                </a:lnSpc>
              </a:pPr>
              <a:r>
                <a:rPr lang="en-US" sz="1600" dirty="0" smtClean="0"/>
                <a:t> </a:t>
              </a:r>
              <a:endParaRPr lang="en-US" sz="1600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7884" y="2282861"/>
              <a:ext cx="506501" cy="506501"/>
            </a:xfrm>
            <a:prstGeom prst="rect">
              <a:avLst/>
            </a:prstGeom>
            <a:noFill/>
          </p:spPr>
        </p:pic>
      </p:grpSp>
      <p:grpSp>
        <p:nvGrpSpPr>
          <p:cNvPr id="16" name="Group 15"/>
          <p:cNvGrpSpPr/>
          <p:nvPr/>
        </p:nvGrpSpPr>
        <p:grpSpPr>
          <a:xfrm>
            <a:off x="4181701" y="3677933"/>
            <a:ext cx="7475451" cy="1164334"/>
            <a:chOff x="4181701" y="1911375"/>
            <a:chExt cx="7475451" cy="1164334"/>
          </a:xfrm>
        </p:grpSpPr>
        <p:sp>
          <p:nvSpPr>
            <p:cNvPr id="17" name="Rectangle 16"/>
            <p:cNvSpPr/>
            <p:nvPr/>
          </p:nvSpPr>
          <p:spPr>
            <a:xfrm>
              <a:off x="4181701" y="1911375"/>
              <a:ext cx="7475451" cy="11643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ubtitle 2"/>
            <p:cNvSpPr txBox="1">
              <a:spLocks/>
            </p:cNvSpPr>
            <p:nvPr/>
          </p:nvSpPr>
          <p:spPr>
            <a:xfrm>
              <a:off x="5191009" y="2227441"/>
              <a:ext cx="6169718" cy="62785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1600" b="1" dirty="0"/>
                <a:t>SMART ASSET </a:t>
              </a:r>
              <a:r>
                <a:rPr lang="en-US" sz="1600" b="1" dirty="0" smtClean="0"/>
                <a:t>MANAGEMENT</a:t>
              </a:r>
              <a:r>
                <a:rPr lang="en-US" sz="1600" dirty="0"/>
                <a:t/>
              </a:r>
              <a:br>
                <a:rPr lang="en-US" sz="1600" dirty="0"/>
              </a:br>
              <a:r>
                <a:rPr lang="en-US" sz="1600" dirty="0" smtClean="0"/>
                <a:t>To give it greater control &amp; help it gain higher efficiency</a:t>
              </a:r>
            </a:p>
            <a:p>
              <a:pPr>
                <a:lnSpc>
                  <a:spcPct val="100000"/>
                </a:lnSpc>
              </a:pPr>
              <a:r>
                <a:rPr lang="en-US" sz="1600" dirty="0" smtClean="0"/>
                <a:t> </a:t>
              </a:r>
              <a:endParaRPr lang="en-US" sz="1600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7884" y="2282861"/>
              <a:ext cx="506501" cy="506501"/>
            </a:xfrm>
            <a:prstGeom prst="rect">
              <a:avLst/>
            </a:prstGeom>
            <a:noFill/>
          </p:spPr>
        </p:pic>
      </p:grpSp>
      <p:grpSp>
        <p:nvGrpSpPr>
          <p:cNvPr id="20" name="Group 19"/>
          <p:cNvGrpSpPr/>
          <p:nvPr/>
        </p:nvGrpSpPr>
        <p:grpSpPr>
          <a:xfrm>
            <a:off x="4181701" y="4993344"/>
            <a:ext cx="7475451" cy="1164334"/>
            <a:chOff x="4181701" y="1911375"/>
            <a:chExt cx="7475451" cy="1164334"/>
          </a:xfrm>
        </p:grpSpPr>
        <p:sp>
          <p:nvSpPr>
            <p:cNvPr id="21" name="Rectangle 20"/>
            <p:cNvSpPr/>
            <p:nvPr/>
          </p:nvSpPr>
          <p:spPr>
            <a:xfrm>
              <a:off x="4181701" y="1911375"/>
              <a:ext cx="7475451" cy="11643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ubtitle 2"/>
            <p:cNvSpPr txBox="1">
              <a:spLocks/>
            </p:cNvSpPr>
            <p:nvPr/>
          </p:nvSpPr>
          <p:spPr>
            <a:xfrm>
              <a:off x="5191008" y="2227441"/>
              <a:ext cx="6466144" cy="62785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1600" b="1" dirty="0"/>
                <a:t>AGILE </a:t>
              </a:r>
              <a:r>
                <a:rPr lang="en-US" sz="1600" b="1" dirty="0" smtClean="0"/>
                <a:t>MAINTENANCE</a:t>
              </a:r>
              <a:r>
                <a:rPr lang="en-US" sz="1600" dirty="0"/>
                <a:t/>
              </a:r>
              <a:br>
                <a:rPr lang="en-US" sz="1600" dirty="0"/>
              </a:br>
              <a:r>
                <a:rPr lang="en-US" sz="1600" dirty="0" smtClean="0"/>
                <a:t>To enhance user satisfaction &amp; productivity &amp; maximize </a:t>
              </a:r>
              <a:r>
                <a:rPr lang="en-US" sz="1600" smtClean="0"/>
                <a:t>headset ROI</a:t>
              </a:r>
              <a:endParaRPr lang="en-US" sz="1600" dirty="0" smtClean="0"/>
            </a:p>
            <a:p>
              <a:pPr>
                <a:lnSpc>
                  <a:spcPct val="100000"/>
                </a:lnSpc>
              </a:pPr>
              <a:endParaRPr lang="en-US" sz="1600" dirty="0" smtClean="0"/>
            </a:p>
            <a:p>
              <a:pPr>
                <a:lnSpc>
                  <a:spcPct val="100000"/>
                </a:lnSpc>
              </a:pPr>
              <a:r>
                <a:rPr lang="en-US" sz="1600" dirty="0" smtClean="0"/>
                <a:t> </a:t>
              </a:r>
              <a:endParaRPr lang="en-US" sz="1600" dirty="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7884" y="2282861"/>
              <a:ext cx="506501" cy="506501"/>
            </a:xfrm>
            <a:prstGeom prst="rect">
              <a:avLst/>
            </a:prstGeom>
            <a:noFill/>
          </p:spPr>
        </p:pic>
      </p:grpSp>
      <p:sp>
        <p:nvSpPr>
          <p:cNvPr id="24" name="Rounded Rectangle 23"/>
          <p:cNvSpPr/>
          <p:nvPr/>
        </p:nvSpPr>
        <p:spPr>
          <a:xfrm>
            <a:off x="511173" y="1593493"/>
            <a:ext cx="9961420" cy="8111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WITH A SET OF SMART TOOLS, JABRA XPRESS ENSURES:</a:t>
            </a:r>
            <a:endParaRPr lang="en-US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01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25441" y="2358797"/>
            <a:ext cx="3559992" cy="2902324"/>
            <a:chOff x="525441" y="2010249"/>
            <a:chExt cx="3559992" cy="290232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"/>
            <a:srcRect l="46586" t="22698" r="3539"/>
            <a:stretch/>
          </p:blipFill>
          <p:spPr>
            <a:xfrm>
              <a:off x="525441" y="3338945"/>
              <a:ext cx="3468302" cy="157362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/>
            <a:srcRect l="46586" t="22698" r="3539"/>
            <a:stretch/>
          </p:blipFill>
          <p:spPr>
            <a:xfrm>
              <a:off x="617129" y="3338945"/>
              <a:ext cx="3468302" cy="157362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/>
            <a:srcRect l="1046" t="22698" r="54093"/>
            <a:stretch/>
          </p:blipFill>
          <p:spPr>
            <a:xfrm>
              <a:off x="525441" y="2010249"/>
              <a:ext cx="3559992" cy="1795769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t="13098"/>
          <a:stretch/>
        </p:blipFill>
        <p:spPr>
          <a:xfrm>
            <a:off x="4270219" y="2374840"/>
            <a:ext cx="3601557" cy="288628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097160" y="2374840"/>
            <a:ext cx="3590503" cy="2886281"/>
            <a:chOff x="8097160" y="1931495"/>
            <a:chExt cx="3590503" cy="288628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/>
            <a:srcRect t="13745"/>
            <a:stretch/>
          </p:blipFill>
          <p:spPr>
            <a:xfrm>
              <a:off x="8097160" y="2091959"/>
              <a:ext cx="3590503" cy="272581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/>
            <a:srcRect t="13745"/>
            <a:stretch/>
          </p:blipFill>
          <p:spPr>
            <a:xfrm>
              <a:off x="8097160" y="1931495"/>
              <a:ext cx="3590503" cy="2725817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4311785" y="1848564"/>
            <a:ext cx="3559992" cy="5161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8097161" y="1848564"/>
            <a:ext cx="3559992" cy="5161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25441" y="1848564"/>
            <a:ext cx="3559992" cy="520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435" y="423116"/>
            <a:ext cx="11120718" cy="52767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a-DK" dirty="0" smtClean="0">
                <a:solidFill>
                  <a:prstClr val="black"/>
                </a:solidFill>
              </a:rPr>
              <a:t>JABRA XPRESS </a:t>
            </a:r>
            <a:r>
              <a:rPr lang="da-DK" b="1" dirty="0" smtClean="0">
                <a:solidFill>
                  <a:prstClr val="black"/>
                </a:solidFill>
              </a:rPr>
              <a:t>MAXIMIZING JABRA HEADSETS’ ROI</a:t>
            </a:r>
            <a:endParaRPr lang="da-DK" b="1" dirty="0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36435" y="1932815"/>
            <a:ext cx="35489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00000"/>
                </a:solidFill>
              </a:rPr>
              <a:t>1. MASS DEPLOYMENT</a:t>
            </a:r>
            <a:endParaRPr lang="en-GB" sz="1600" b="1" dirty="0">
              <a:solidFill>
                <a:srgbClr val="0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248338" y="1932815"/>
            <a:ext cx="35489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6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2. FIRMWARE </a:t>
            </a:r>
            <a:r>
              <a:rPr lang="en-US" sz="1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UPDATES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097160" y="1953532"/>
            <a:ext cx="35489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6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3. CHANGE </a:t>
            </a:r>
            <a:r>
              <a:rPr lang="en-US" sz="1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OF SETTINGS</a:t>
            </a:r>
          </a:p>
        </p:txBody>
      </p:sp>
    </p:spTree>
    <p:extLst>
      <p:ext uri="{BB962C8B-B14F-4D97-AF65-F5344CB8AC3E}">
        <p14:creationId xmlns:p14="http://schemas.microsoft.com/office/powerpoint/2010/main" val="1675440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352" y="4810192"/>
            <a:ext cx="11120717" cy="493787"/>
          </a:xfrm>
        </p:spPr>
        <p:txBody>
          <a:bodyPr/>
          <a:lstStyle/>
          <a:p>
            <a:r>
              <a:rPr lang="da-DK" b="1" dirty="0" smtClean="0"/>
              <a:t>HELP YOUR CUSTOMERS CALCULATE THEIR HEADSETS’ ROI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1352" y="5399478"/>
            <a:ext cx="11120718" cy="859606"/>
          </a:xfrm>
        </p:spPr>
        <p:txBody>
          <a:bodyPr>
            <a:normAutofit/>
          </a:bodyPr>
          <a:lstStyle/>
          <a:p>
            <a:r>
              <a:rPr lang="en-US" dirty="0"/>
              <a:t>GO TO: </a:t>
            </a:r>
            <a:r>
              <a:rPr lang="en-US" u="sng" dirty="0">
                <a:solidFill>
                  <a:srgbClr val="FFD100"/>
                </a:solidFill>
              </a:rPr>
              <a:t>http://</a:t>
            </a:r>
            <a:r>
              <a:rPr lang="en-US" u="sng" dirty="0" err="1">
                <a:solidFill>
                  <a:srgbClr val="FFD100"/>
                </a:solidFill>
              </a:rPr>
              <a:t>www.jabra.com</a:t>
            </a:r>
            <a:r>
              <a:rPr lang="en-US" u="sng" dirty="0">
                <a:solidFill>
                  <a:srgbClr val="FFD100"/>
                </a:solidFill>
              </a:rPr>
              <a:t>/software-and-services/</a:t>
            </a:r>
            <a:r>
              <a:rPr lang="en-US" u="sng" dirty="0" err="1">
                <a:solidFill>
                  <a:srgbClr val="FFD100"/>
                </a:solidFill>
              </a:rPr>
              <a:t>jabra-xpress</a:t>
            </a:r>
            <a:r>
              <a:rPr lang="en-US" u="sng" dirty="0">
                <a:solidFill>
                  <a:srgbClr val="FFD100"/>
                </a:solidFill>
              </a:rPr>
              <a:t> 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" r="317"/>
          <a:stretch>
            <a:fillRect/>
          </a:stretch>
        </p:blipFill>
        <p:spPr>
          <a:xfrm>
            <a:off x="0" y="0"/>
            <a:ext cx="12193588" cy="4379913"/>
          </a:xfr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7580" y="3865362"/>
            <a:ext cx="8341138" cy="523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119" r="9058"/>
          <a:stretch/>
        </p:blipFill>
        <p:spPr>
          <a:xfrm>
            <a:off x="0" y="-318600"/>
            <a:ext cx="12193588" cy="470772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6699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3588" cy="4414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352" y="4810192"/>
            <a:ext cx="11120717" cy="493787"/>
          </a:xfrm>
        </p:spPr>
        <p:txBody>
          <a:bodyPr/>
          <a:lstStyle/>
          <a:p>
            <a:r>
              <a:rPr lang="da-DK" dirty="0" smtClean="0"/>
              <a:t>JABRA XPRESS MAGNIFIED: </a:t>
            </a:r>
            <a:br>
              <a:rPr lang="da-DK" dirty="0" smtClean="0"/>
            </a:br>
            <a:r>
              <a:rPr lang="da-DK" b="1" dirty="0" smtClean="0"/>
              <a:t>HOW DOES JABRA XPRESS REALLY WORK?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841" y="170542"/>
            <a:ext cx="4073905" cy="407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59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JABRA XPRESS – </a:t>
            </a:r>
            <a:r>
              <a:rPr lang="en-US" b="1" dirty="0" smtClean="0"/>
              <a:t>HOW DOES IT WORK?</a:t>
            </a:r>
            <a:endParaRPr lang="en-US" b="1" dirty="0"/>
          </a:p>
        </p:txBody>
      </p:sp>
      <p:cxnSp>
        <p:nvCxnSpPr>
          <p:cNvPr id="3" name="Elbow Connector 2"/>
          <p:cNvCxnSpPr>
            <a:stCxn id="5" idx="2"/>
            <a:endCxn id="15" idx="0"/>
          </p:cNvCxnSpPr>
          <p:nvPr/>
        </p:nvCxnSpPr>
        <p:spPr>
          <a:xfrm rot="5400000">
            <a:off x="6252126" y="4983976"/>
            <a:ext cx="1089366" cy="104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1350395" y="1438738"/>
            <a:ext cx="1770419" cy="596010"/>
          </a:xfrm>
          <a:prstGeom prst="round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black"/>
                </a:solidFill>
              </a:rPr>
              <a:t>Request an account at: </a:t>
            </a:r>
          </a:p>
          <a:p>
            <a:pPr algn="ctr"/>
            <a:r>
              <a:rPr lang="en-US" sz="1000" dirty="0" smtClean="0">
                <a:solidFill>
                  <a:prstClr val="black"/>
                </a:solidFill>
              </a:rPr>
              <a:t>JABRA.COM/XPRESS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912727" y="3710574"/>
            <a:ext cx="1769205" cy="729240"/>
          </a:xfrm>
          <a:prstGeom prst="round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black"/>
                </a:solidFill>
              </a:rPr>
              <a:t>CREATE NEW PACKAGES</a:t>
            </a:r>
            <a:r>
              <a:rPr lang="en-US" sz="1050" dirty="0" smtClean="0">
                <a:solidFill>
                  <a:prstClr val="black"/>
                </a:solidFill>
              </a:rPr>
              <a:t>: </a:t>
            </a:r>
            <a:r>
              <a:rPr lang="en-US" sz="1000" dirty="0" smtClean="0">
                <a:solidFill>
                  <a:prstClr val="black"/>
                </a:solidFill>
              </a:rPr>
              <a:t>Products, Settings, Firmware &amp; Applications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74947" y="3721519"/>
            <a:ext cx="1439966" cy="589659"/>
          </a:xfrm>
          <a:prstGeom prst="round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black"/>
                </a:solidFill>
              </a:rPr>
              <a:t>ASSET MANAGEMENT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735442" y="3710574"/>
            <a:ext cx="1760983" cy="729240"/>
          </a:xfrm>
          <a:prstGeom prst="round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black"/>
                </a:solidFill>
              </a:rPr>
              <a:t>UPLOAD &amp; CHANGE PACKAGES: </a:t>
            </a:r>
          </a:p>
          <a:p>
            <a:pPr algn="ctr"/>
            <a:r>
              <a:rPr lang="en-US" sz="1000" dirty="0">
                <a:solidFill>
                  <a:prstClr val="black"/>
                </a:solidFill>
              </a:rPr>
              <a:t>Products, Settings, Firmware &amp; Applications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480541" y="5513268"/>
            <a:ext cx="1439966" cy="589659"/>
          </a:xfrm>
          <a:prstGeom prst="round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black"/>
                </a:solidFill>
              </a:rPr>
              <a:t>Download </a:t>
            </a:r>
          </a:p>
          <a:p>
            <a:pPr algn="ctr"/>
            <a:r>
              <a:rPr lang="en-US" sz="1000" dirty="0" smtClean="0">
                <a:solidFill>
                  <a:prstClr val="black"/>
                </a:solidFill>
              </a:rPr>
              <a:t>JABRA WMI* PROVIDER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352782" y="5513268"/>
            <a:ext cx="1728030" cy="589659"/>
          </a:xfrm>
          <a:prstGeom prst="round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black"/>
                </a:solidFill>
              </a:rPr>
              <a:t>Download</a:t>
            </a:r>
          </a:p>
          <a:p>
            <a:pPr algn="ctr"/>
            <a:r>
              <a:rPr lang="en-US" sz="1000" dirty="0" smtClean="0">
                <a:solidFill>
                  <a:prstClr val="black"/>
                </a:solidFill>
              </a:rPr>
              <a:t> JABRA AUDIO DEVICE DASHBOARD</a:t>
            </a:r>
            <a:endParaRPr lang="en-US" sz="1000" dirty="0">
              <a:solidFill>
                <a:prstClr val="black"/>
              </a:solidFill>
            </a:endParaRPr>
          </a:p>
        </p:txBody>
      </p:sp>
      <p:cxnSp>
        <p:nvCxnSpPr>
          <p:cNvPr id="10" name="Elbow Connector 9"/>
          <p:cNvCxnSpPr>
            <a:stCxn id="25" idx="1"/>
            <a:endCxn id="6" idx="0"/>
          </p:cNvCxnSpPr>
          <p:nvPr/>
        </p:nvCxnSpPr>
        <p:spPr>
          <a:xfrm rot="5400000">
            <a:off x="3892903" y="2309881"/>
            <a:ext cx="613665" cy="2209610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6" idx="2"/>
          </p:cNvCxnSpPr>
          <p:nvPr/>
        </p:nvCxnSpPr>
        <p:spPr>
          <a:xfrm rot="5400000">
            <a:off x="2046683" y="4465021"/>
            <a:ext cx="1202091" cy="89440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>
            <a:stCxn id="6" idx="2"/>
          </p:cNvCxnSpPr>
          <p:nvPr/>
        </p:nvCxnSpPr>
        <p:spPr>
          <a:xfrm rot="16200000" flipH="1">
            <a:off x="3054819" y="4351289"/>
            <a:ext cx="1202091" cy="112186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25" idx="1"/>
            <a:endCxn id="5" idx="0"/>
          </p:cNvCxnSpPr>
          <p:nvPr/>
        </p:nvCxnSpPr>
        <p:spPr>
          <a:xfrm rot="16200000" flipH="1">
            <a:off x="5749575" y="2662819"/>
            <a:ext cx="602720" cy="149279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25" idx="1"/>
            <a:endCxn id="7" idx="0"/>
          </p:cNvCxnSpPr>
          <p:nvPr/>
        </p:nvCxnSpPr>
        <p:spPr>
          <a:xfrm rot="16200000" flipH="1">
            <a:off x="6658877" y="1753517"/>
            <a:ext cx="602720" cy="331139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5919190" y="5529180"/>
            <a:ext cx="1754196" cy="694297"/>
          </a:xfrm>
          <a:prstGeom prst="round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black"/>
                </a:solidFill>
              </a:rPr>
              <a:t>Download </a:t>
            </a:r>
          </a:p>
          <a:p>
            <a:pPr algn="ctr"/>
            <a:r>
              <a:rPr lang="en-US" sz="1000" dirty="0" smtClean="0">
                <a:solidFill>
                  <a:prstClr val="black"/>
                </a:solidFill>
              </a:rPr>
              <a:t>JABRA MSI* FILE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735442" y="5544037"/>
            <a:ext cx="1760983" cy="679441"/>
          </a:xfrm>
          <a:prstGeom prst="round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black"/>
                </a:solidFill>
              </a:rPr>
              <a:t>Download </a:t>
            </a:r>
          </a:p>
          <a:p>
            <a:pPr algn="ctr"/>
            <a:r>
              <a:rPr lang="en-US" sz="1000" dirty="0" smtClean="0">
                <a:solidFill>
                  <a:prstClr val="black"/>
                </a:solidFill>
              </a:rPr>
              <a:t>JABRA ZIP ARCHIVE for local server deployment 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65476" y="1438074"/>
            <a:ext cx="1439966" cy="596010"/>
          </a:xfrm>
          <a:prstGeom prst="round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black"/>
                </a:solidFill>
              </a:rPr>
              <a:t>JABRA SALES</a:t>
            </a:r>
            <a:endParaRPr lang="en-US" sz="1000" dirty="0">
              <a:solidFill>
                <a:prstClr val="black"/>
              </a:solidFill>
            </a:endParaRPr>
          </a:p>
        </p:txBody>
      </p:sp>
      <p:cxnSp>
        <p:nvCxnSpPr>
          <p:cNvPr id="18" name="Elbow Connector 17"/>
          <p:cNvCxnSpPr>
            <a:stCxn id="4" idx="3"/>
            <a:endCxn id="17" idx="1"/>
          </p:cNvCxnSpPr>
          <p:nvPr/>
        </p:nvCxnSpPr>
        <p:spPr>
          <a:xfrm flipV="1">
            <a:off x="3120814" y="1736079"/>
            <a:ext cx="444662" cy="66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962" y="4713958"/>
            <a:ext cx="726344" cy="7263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425" y="3713480"/>
            <a:ext cx="666138" cy="6661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501" y="4796784"/>
            <a:ext cx="655301" cy="7427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797" y="3573141"/>
            <a:ext cx="776613" cy="7766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634" y="3623029"/>
            <a:ext cx="789518" cy="789518"/>
          </a:xfrm>
          <a:prstGeom prst="rect">
            <a:avLst/>
          </a:prstGeom>
        </p:spPr>
      </p:pic>
      <p:cxnSp>
        <p:nvCxnSpPr>
          <p:cNvPr id="24" name="Elbow Connector 23"/>
          <p:cNvCxnSpPr/>
          <p:nvPr/>
        </p:nvCxnSpPr>
        <p:spPr>
          <a:xfrm rot="5400000">
            <a:off x="5472456" y="1452461"/>
            <a:ext cx="905111" cy="1218767"/>
          </a:xfrm>
          <a:prstGeom prst="bentConnector3">
            <a:avLst>
              <a:gd name="adj1" fmla="val 52806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 rot="5400000">
            <a:off x="2960744" y="1117835"/>
            <a:ext cx="664" cy="1833163"/>
          </a:xfrm>
          <a:prstGeom prst="bentConnector3">
            <a:avLst>
              <a:gd name="adj1" fmla="val 34527711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4412674" y="2478370"/>
            <a:ext cx="1783732" cy="630155"/>
            <a:chOff x="3429001" y="2513632"/>
            <a:chExt cx="1783732" cy="630155"/>
          </a:xfrm>
          <a:solidFill>
            <a:srgbClr val="FFD100"/>
          </a:solidFill>
        </p:grpSpPr>
        <p:sp>
          <p:nvSpPr>
            <p:cNvPr id="27" name="Cloud 26"/>
            <p:cNvSpPr/>
            <p:nvPr/>
          </p:nvSpPr>
          <p:spPr>
            <a:xfrm>
              <a:off x="3429001" y="2513632"/>
              <a:ext cx="1783732" cy="630155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500" dirty="0" smtClean="0">
                <a:solidFill>
                  <a:prstClr val="black"/>
                </a:solidFill>
              </a:endParaRPr>
            </a:p>
            <a:p>
              <a:pPr algn="ctr"/>
              <a:endParaRPr lang="en-US" sz="1000" dirty="0">
                <a:solidFill>
                  <a:prstClr val="black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595904" y="2637207"/>
              <a:ext cx="1449924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prstClr val="black"/>
                  </a:solidFill>
                </a:rPr>
                <a:t>SELECT JABRA XPRESS SERVICE 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563368" y="968189"/>
            <a:ext cx="1783732" cy="630155"/>
            <a:chOff x="3429001" y="2513632"/>
            <a:chExt cx="1783732" cy="630155"/>
          </a:xfrm>
          <a:solidFill>
            <a:srgbClr val="FFD100"/>
          </a:solidFill>
        </p:grpSpPr>
        <p:sp>
          <p:nvSpPr>
            <p:cNvPr id="30" name="Cloud 29"/>
            <p:cNvSpPr/>
            <p:nvPr/>
          </p:nvSpPr>
          <p:spPr>
            <a:xfrm>
              <a:off x="3429001" y="2513632"/>
              <a:ext cx="1783732" cy="630155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500" dirty="0" smtClean="0">
                <a:solidFill>
                  <a:prstClr val="black"/>
                </a:solidFill>
              </a:endParaRPr>
            </a:p>
            <a:p>
              <a:pPr algn="ctr"/>
              <a:endParaRPr lang="en-US" sz="1000" dirty="0">
                <a:solidFill>
                  <a:prstClr val="black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595904" y="2637207"/>
              <a:ext cx="1449924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Partner login at: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JABRA.COM </a:t>
              </a:r>
            </a:p>
          </p:txBody>
        </p:sp>
      </p:grpSp>
      <p:sp>
        <p:nvSpPr>
          <p:cNvPr id="32" name="Rectangle 31"/>
          <p:cNvSpPr/>
          <p:nvPr/>
        </p:nvSpPr>
        <p:spPr>
          <a:xfrm>
            <a:off x="7056065" y="1361970"/>
            <a:ext cx="719984" cy="298670"/>
          </a:xfrm>
          <a:prstGeom prst="rect">
            <a:avLst/>
          </a:prstGeom>
          <a:solidFill>
            <a:srgbClr val="FF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white"/>
                </a:solidFill>
              </a:rPr>
              <a:t>NEW</a:t>
            </a:r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661393" y="5339896"/>
            <a:ext cx="719984" cy="298670"/>
          </a:xfrm>
          <a:prstGeom prst="rect">
            <a:avLst/>
          </a:prstGeom>
          <a:solidFill>
            <a:srgbClr val="FF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white"/>
                </a:solidFill>
              </a:rPr>
              <a:t>NEW</a:t>
            </a:r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171097" y="5422764"/>
            <a:ext cx="719984" cy="298670"/>
          </a:xfrm>
          <a:prstGeom prst="rect">
            <a:avLst/>
          </a:prstGeom>
          <a:solidFill>
            <a:srgbClr val="FF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white"/>
                </a:solidFill>
              </a:rPr>
              <a:t>NEW</a:t>
            </a:r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00328" y="1217692"/>
            <a:ext cx="1856825" cy="7831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</a:rPr>
              <a:t>*MSI </a:t>
            </a:r>
            <a:r>
              <a:rPr lang="en-US" sz="1000" dirty="0">
                <a:solidFill>
                  <a:prstClr val="black"/>
                </a:solidFill>
              </a:rPr>
              <a:t>= Windows </a:t>
            </a:r>
            <a:r>
              <a:rPr lang="en-US" sz="1000" dirty="0" smtClean="0">
                <a:solidFill>
                  <a:prstClr val="black"/>
                </a:solidFill>
              </a:rPr>
              <a:t>Installer &amp; WMI </a:t>
            </a:r>
            <a:r>
              <a:rPr lang="en-US" sz="1000" dirty="0">
                <a:solidFill>
                  <a:prstClr val="black"/>
                </a:solidFill>
              </a:rPr>
              <a:t>= Windows Management Instrumentation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500" y="4793341"/>
            <a:ext cx="878319" cy="8783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740" y="4713957"/>
            <a:ext cx="751237" cy="751237"/>
          </a:xfrm>
          <a:prstGeom prst="rect">
            <a:avLst/>
          </a:prstGeom>
        </p:spPr>
      </p:pic>
      <p:cxnSp>
        <p:nvCxnSpPr>
          <p:cNvPr id="38" name="Elbow Connector 37"/>
          <p:cNvCxnSpPr>
            <a:stCxn id="5" idx="2"/>
            <a:endCxn id="16" idx="0"/>
          </p:cNvCxnSpPr>
          <p:nvPr/>
        </p:nvCxnSpPr>
        <p:spPr>
          <a:xfrm rot="16200000" flipH="1">
            <a:off x="7154521" y="4082623"/>
            <a:ext cx="1104223" cy="181860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7" idx="2"/>
            <a:endCxn id="16" idx="0"/>
          </p:cNvCxnSpPr>
          <p:nvPr/>
        </p:nvCxnSpPr>
        <p:spPr>
          <a:xfrm rot="5400000">
            <a:off x="8063823" y="4991925"/>
            <a:ext cx="1104223" cy="1270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5803926" y="2986719"/>
            <a:ext cx="2121001" cy="596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prstClr val="black"/>
                </a:solidFill>
              </a:rPr>
              <a:t>EASY MASS </a:t>
            </a:r>
            <a:r>
              <a:rPr lang="en-US" sz="1000" b="1" dirty="0" smtClean="0">
                <a:solidFill>
                  <a:prstClr val="black"/>
                </a:solidFill>
              </a:rPr>
              <a:t>DEPLOYMEMT </a:t>
            </a:r>
            <a:endParaRPr lang="en-US" sz="1000" b="1" dirty="0">
              <a:solidFill>
                <a:prstClr val="black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162744" y="2986719"/>
            <a:ext cx="2121001" cy="596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prstClr val="black"/>
                </a:solidFill>
              </a:rPr>
              <a:t>SMART ASSET MANAGEMENT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549083" y="2986719"/>
            <a:ext cx="2121001" cy="596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prstClr val="black"/>
                </a:solidFill>
              </a:rPr>
              <a:t>AGILE </a:t>
            </a:r>
            <a:r>
              <a:rPr lang="en-US" sz="1000" b="1" dirty="0" smtClean="0">
                <a:solidFill>
                  <a:prstClr val="black"/>
                </a:solidFill>
              </a:rPr>
              <a:t>MAINTENANCE</a:t>
            </a:r>
            <a:endParaRPr lang="en-US" sz="1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84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5" grpId="0" animBg="1"/>
      <p:bldP spid="16" grpId="0" animBg="1"/>
      <p:bldP spid="33" grpId="0" animBg="1"/>
      <p:bldP spid="34" grpId="0" animBg="1"/>
      <p:bldP spid="40" grpId="0"/>
      <p:bldP spid="41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DEPLOYMENT &amp; MAINTENANCE - </a:t>
            </a:r>
            <a:r>
              <a:rPr lang="en-US" b="1" dirty="0" smtClean="0"/>
              <a:t>FIRMWARE &amp; SETTINGS</a:t>
            </a:r>
            <a:br>
              <a:rPr lang="en-US" b="1" dirty="0" smtClean="0"/>
            </a:br>
            <a:endParaRPr lang="en-US" b="1" dirty="0"/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15717" y="3530813"/>
            <a:ext cx="808041" cy="672148"/>
          </a:xfrm>
          <a:prstGeom prst="rect">
            <a:avLst/>
          </a:prstGeom>
        </p:spPr>
      </p:pic>
      <p:sp>
        <p:nvSpPr>
          <p:cNvPr id="116" name="Cloud 115"/>
          <p:cNvSpPr/>
          <p:nvPr/>
        </p:nvSpPr>
        <p:spPr>
          <a:xfrm>
            <a:off x="2475280" y="1097871"/>
            <a:ext cx="2388653" cy="609213"/>
          </a:xfrm>
          <a:prstGeom prst="cloud">
            <a:avLst/>
          </a:prstGeom>
          <a:solidFill>
            <a:srgbClr val="FFD1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JABRA XPRESS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708004" y="1980482"/>
            <a:ext cx="1292619" cy="361950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Internet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699677" y="2423824"/>
            <a:ext cx="1292619" cy="361950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Intranet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799966" y="3931588"/>
            <a:ext cx="1439966" cy="583057"/>
          </a:xfrm>
          <a:prstGeom prst="roundRect">
            <a:avLst/>
          </a:prstGeom>
          <a:solidFill>
            <a:srgbClr val="FFD1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black"/>
                </a:solidFill>
              </a:rPr>
              <a:t>IT ADMIN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120" name="Rounded Rectangle 119"/>
          <p:cNvSpPr/>
          <p:nvPr/>
        </p:nvSpPr>
        <p:spPr>
          <a:xfrm>
            <a:off x="6135008" y="3937757"/>
            <a:ext cx="1439966" cy="589659"/>
          </a:xfrm>
          <a:prstGeom prst="roundRect">
            <a:avLst/>
          </a:prstGeom>
          <a:solidFill>
            <a:srgbClr val="FFD1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black"/>
                </a:solidFill>
              </a:rPr>
              <a:t>END-USER PC &amp; JABRA HEADSET</a:t>
            </a:r>
            <a:endParaRPr lang="en-US" sz="1000" dirty="0">
              <a:solidFill>
                <a:prstClr val="black"/>
              </a:solidFill>
            </a:endParaRPr>
          </a:p>
        </p:txBody>
      </p:sp>
      <p:cxnSp>
        <p:nvCxnSpPr>
          <p:cNvPr id="121" name="Elbow Connector 120"/>
          <p:cNvCxnSpPr/>
          <p:nvPr/>
        </p:nvCxnSpPr>
        <p:spPr>
          <a:xfrm rot="5400000">
            <a:off x="1962609" y="2219109"/>
            <a:ext cx="2219672" cy="1194325"/>
          </a:xfrm>
          <a:prstGeom prst="bentConnector3">
            <a:avLst>
              <a:gd name="adj1" fmla="val 50000"/>
            </a:avLst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>
            <a:off x="3239932" y="4223117"/>
            <a:ext cx="2895076" cy="94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Elbow Connector 122"/>
          <p:cNvCxnSpPr/>
          <p:nvPr/>
        </p:nvCxnSpPr>
        <p:spPr>
          <a:xfrm rot="16200000" flipH="1">
            <a:off x="3033621" y="4000973"/>
            <a:ext cx="863232" cy="1890576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Rounded Rectangle 123"/>
          <p:cNvSpPr/>
          <p:nvPr/>
        </p:nvSpPr>
        <p:spPr>
          <a:xfrm>
            <a:off x="4429322" y="4554610"/>
            <a:ext cx="608529" cy="430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OR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2548827" y="5599813"/>
            <a:ext cx="1216134" cy="430791"/>
          </a:xfrm>
          <a:prstGeom prst="roundRect">
            <a:avLst/>
          </a:prstGeom>
          <a:solidFill>
            <a:schemeClr val="bg2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black"/>
                </a:solidFill>
              </a:rPr>
              <a:t>FIRMWARE &amp; SETTINGS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126" name="Rounded Rectangle 125"/>
          <p:cNvSpPr/>
          <p:nvPr/>
        </p:nvSpPr>
        <p:spPr>
          <a:xfrm>
            <a:off x="5520734" y="5597623"/>
            <a:ext cx="2043817" cy="430791"/>
          </a:xfrm>
          <a:prstGeom prst="roundRect">
            <a:avLst/>
          </a:prstGeom>
          <a:solidFill>
            <a:schemeClr val="bg2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black"/>
                </a:solidFill>
              </a:rPr>
              <a:t>JDU* REGULAR POLLING TO CHECK FOR SERVER UPDATES</a:t>
            </a:r>
            <a:endParaRPr lang="en-US" sz="1000" dirty="0">
              <a:solidFill>
                <a:prstClr val="black"/>
              </a:solidFill>
            </a:endParaRPr>
          </a:p>
        </p:txBody>
      </p:sp>
      <p:cxnSp>
        <p:nvCxnSpPr>
          <p:cNvPr id="127" name="Elbow Connector 126"/>
          <p:cNvCxnSpPr/>
          <p:nvPr/>
        </p:nvCxnSpPr>
        <p:spPr>
          <a:xfrm flipV="1">
            <a:off x="5105982" y="4527416"/>
            <a:ext cx="1749009" cy="844242"/>
          </a:xfrm>
          <a:prstGeom prst="bentConnector2">
            <a:avLst/>
          </a:prstGeom>
          <a:ln>
            <a:prstDash val="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Rounded Rectangle 127"/>
          <p:cNvSpPr/>
          <p:nvPr/>
        </p:nvSpPr>
        <p:spPr>
          <a:xfrm>
            <a:off x="4774593" y="2944482"/>
            <a:ext cx="1492282" cy="564025"/>
          </a:xfrm>
          <a:prstGeom prst="roundRect">
            <a:avLst/>
          </a:prstGeom>
          <a:solidFill>
            <a:schemeClr val="bg2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black"/>
                </a:solidFill>
              </a:rPr>
              <a:t>JDU* FIRMWARE &amp; SETTINGS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129" name="Rounded Rectangle 128"/>
          <p:cNvSpPr/>
          <p:nvPr/>
        </p:nvSpPr>
        <p:spPr>
          <a:xfrm>
            <a:off x="412083" y="5619318"/>
            <a:ext cx="1721992" cy="3745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800" dirty="0" smtClean="0">
                <a:solidFill>
                  <a:prstClr val="black"/>
                </a:solidFill>
              </a:rPr>
              <a:t>*JDU: Jabra Device Updater end-user PC application</a:t>
            </a:r>
            <a:endParaRPr lang="en-US" sz="800" dirty="0">
              <a:solidFill>
                <a:prstClr val="black"/>
              </a:solidFill>
            </a:endParaRPr>
          </a:p>
        </p:txBody>
      </p:sp>
      <p:grpSp>
        <p:nvGrpSpPr>
          <p:cNvPr id="130" name="Group 129"/>
          <p:cNvGrpSpPr/>
          <p:nvPr/>
        </p:nvGrpSpPr>
        <p:grpSpPr>
          <a:xfrm>
            <a:off x="4443205" y="5108360"/>
            <a:ext cx="662777" cy="920054"/>
            <a:chOff x="1095153" y="5247167"/>
            <a:chExt cx="662777" cy="920054"/>
          </a:xfrm>
        </p:grpSpPr>
        <p:sp>
          <p:nvSpPr>
            <p:cNvPr id="131" name="Rectangle 130"/>
            <p:cNvSpPr/>
            <p:nvPr/>
          </p:nvSpPr>
          <p:spPr>
            <a:xfrm>
              <a:off x="1095153" y="5247167"/>
              <a:ext cx="662777" cy="920054"/>
            </a:xfrm>
            <a:prstGeom prst="rect">
              <a:avLst/>
            </a:prstGeom>
            <a:solidFill>
              <a:schemeClr val="bg2">
                <a:lumMod val="50000"/>
                <a:alpha val="85000"/>
              </a:schemeClr>
            </a:solidFill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900" dirty="0" smtClean="0">
                  <a:solidFill>
                    <a:prstClr val="black"/>
                  </a:solidFill>
                </a:rPr>
                <a:t>Local file server</a:t>
              </a:r>
              <a:endParaRPr lang="en-US" sz="900" dirty="0">
                <a:solidFill>
                  <a:prstClr val="black"/>
                </a:solidFill>
              </a:endParaRPr>
            </a:p>
          </p:txBody>
        </p:sp>
        <p:cxnSp>
          <p:nvCxnSpPr>
            <p:cNvPr id="132" name="Straight Connector 131"/>
            <p:cNvCxnSpPr/>
            <p:nvPr/>
          </p:nvCxnSpPr>
          <p:spPr>
            <a:xfrm>
              <a:off x="1206115" y="5808295"/>
              <a:ext cx="471498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1206115" y="5935333"/>
              <a:ext cx="471498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1206115" y="6010117"/>
              <a:ext cx="471498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5" name="Group 134"/>
            <p:cNvGrpSpPr/>
            <p:nvPr/>
          </p:nvGrpSpPr>
          <p:grpSpPr>
            <a:xfrm>
              <a:off x="1311498" y="5874504"/>
              <a:ext cx="258358" cy="0"/>
              <a:chOff x="1255045" y="6076405"/>
              <a:chExt cx="215964" cy="0"/>
            </a:xfrm>
          </p:grpSpPr>
          <p:cxnSp>
            <p:nvCxnSpPr>
              <p:cNvPr id="136" name="Straight Connector 135"/>
              <p:cNvCxnSpPr/>
              <p:nvPr/>
            </p:nvCxnSpPr>
            <p:spPr>
              <a:xfrm>
                <a:off x="1255045" y="6076405"/>
                <a:ext cx="45118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1340770" y="6076405"/>
                <a:ext cx="45118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1425891" y="6076405"/>
                <a:ext cx="45118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9" name="Group 138"/>
          <p:cNvGrpSpPr/>
          <p:nvPr/>
        </p:nvGrpSpPr>
        <p:grpSpPr>
          <a:xfrm>
            <a:off x="3867882" y="5584703"/>
            <a:ext cx="455664" cy="769779"/>
            <a:chOff x="540015" y="5354636"/>
            <a:chExt cx="377775" cy="721769"/>
          </a:xfrm>
        </p:grpSpPr>
        <p:sp>
          <p:nvSpPr>
            <p:cNvPr id="140" name="Rectangle 139"/>
            <p:cNvSpPr/>
            <p:nvPr/>
          </p:nvSpPr>
          <p:spPr>
            <a:xfrm>
              <a:off x="552678" y="5354636"/>
              <a:ext cx="333399" cy="414750"/>
            </a:xfrm>
            <a:prstGeom prst="rect">
              <a:avLst/>
            </a:prstGeom>
            <a:solidFill>
              <a:srgbClr val="91807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900" dirty="0">
                <a:solidFill>
                  <a:prstClr val="black"/>
                </a:solidFill>
              </a:endParaRPr>
            </a:p>
          </p:txBody>
        </p:sp>
        <p:pic>
          <p:nvPicPr>
            <p:cNvPr id="141" name="Picture 1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015" y="5774805"/>
              <a:ext cx="377775" cy="301600"/>
            </a:xfrm>
            <a:prstGeom prst="rect">
              <a:avLst/>
            </a:prstGeom>
          </p:spPr>
        </p:pic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0551" y="5450440"/>
              <a:ext cx="264314" cy="241983"/>
            </a:xfrm>
            <a:prstGeom prst="rect">
              <a:avLst/>
            </a:prstGeom>
            <a:solidFill>
              <a:srgbClr val="918070"/>
            </a:solidFill>
          </p:spPr>
        </p:pic>
      </p:grpSp>
      <p:cxnSp>
        <p:nvCxnSpPr>
          <p:cNvPr id="143" name="Straight Connector 142"/>
          <p:cNvCxnSpPr/>
          <p:nvPr/>
        </p:nvCxnSpPr>
        <p:spPr>
          <a:xfrm flipV="1">
            <a:off x="664361" y="2348077"/>
            <a:ext cx="7929346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Rectangle 143"/>
          <p:cNvSpPr/>
          <p:nvPr/>
        </p:nvSpPr>
        <p:spPr>
          <a:xfrm>
            <a:off x="4443205" y="6063100"/>
            <a:ext cx="662777" cy="298670"/>
          </a:xfrm>
          <a:prstGeom prst="rect">
            <a:avLst/>
          </a:prstGeom>
          <a:solidFill>
            <a:srgbClr val="FF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white"/>
                </a:solidFill>
              </a:rPr>
              <a:t>NEW</a:t>
            </a:r>
            <a:endParaRPr lang="en-US" sz="1000" dirty="0">
              <a:solidFill>
                <a:prstClr val="white"/>
              </a:solidFill>
            </a:endParaRPr>
          </a:p>
        </p:txBody>
      </p:sp>
      <p:pic>
        <p:nvPicPr>
          <p:cNvPr id="145" name="Billede 5" descr="Jabra_PRO_9470_Base1forsid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71449" y="2837647"/>
            <a:ext cx="581710" cy="581710"/>
          </a:xfrm>
          <a:prstGeom prst="rect">
            <a:avLst/>
          </a:prstGeom>
        </p:spPr>
      </p:pic>
      <p:pic>
        <p:nvPicPr>
          <p:cNvPr id="146" name="Billede 9" descr="PC-fab-fig-2_1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33157" y="3029540"/>
            <a:ext cx="812800" cy="682252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99" y="3931588"/>
            <a:ext cx="554113" cy="554113"/>
          </a:xfrm>
          <a:prstGeom prst="rect">
            <a:avLst/>
          </a:prstGeom>
        </p:spPr>
      </p:pic>
      <p:sp>
        <p:nvSpPr>
          <p:cNvPr id="148" name="Rectangle 147"/>
          <p:cNvSpPr/>
          <p:nvPr/>
        </p:nvSpPr>
        <p:spPr>
          <a:xfrm>
            <a:off x="8593707" y="1319753"/>
            <a:ext cx="3064037" cy="3788607"/>
          </a:xfrm>
          <a:prstGeom prst="rect">
            <a:avLst/>
          </a:prstGeom>
          <a:solidFill>
            <a:srgbClr val="313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8749828" y="1589709"/>
            <a:ext cx="2751793" cy="335989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600" b="1" dirty="0">
                <a:solidFill>
                  <a:schemeClr val="accent1"/>
                </a:solidFill>
              </a:rPr>
              <a:t>JABRA DEVICE UPDATER </a:t>
            </a:r>
            <a:endParaRPr lang="en-US" sz="1600" b="1" dirty="0" smtClean="0">
              <a:solidFill>
                <a:schemeClr val="accent1"/>
              </a:solidFill>
            </a:endParaRPr>
          </a:p>
          <a:p>
            <a:pPr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200" dirty="0" smtClean="0">
                <a:solidFill>
                  <a:schemeClr val="bg1"/>
                </a:solidFill>
              </a:rPr>
              <a:t>Enables </a:t>
            </a:r>
            <a:r>
              <a:rPr lang="en-US" sz="1200" dirty="0">
                <a:solidFill>
                  <a:schemeClr val="bg1"/>
                </a:solidFill>
              </a:rPr>
              <a:t>setting standardization &amp; group-level </a:t>
            </a:r>
            <a:r>
              <a:rPr lang="en-US" sz="1200" dirty="0" smtClean="0">
                <a:solidFill>
                  <a:schemeClr val="bg1"/>
                </a:solidFill>
              </a:rPr>
              <a:t>configuration</a:t>
            </a:r>
            <a:r>
              <a:rPr lang="en-US" sz="12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and remote update of settings &amp; </a:t>
            </a:r>
            <a:r>
              <a:rPr lang="en-US" sz="12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drivers for: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chemeClr val="accent1"/>
                </a:solidFill>
              </a:rPr>
              <a:t>Seamless user </a:t>
            </a:r>
            <a:r>
              <a:rPr lang="en-US" sz="1200" b="1" dirty="0" smtClean="0">
                <a:solidFill>
                  <a:schemeClr val="accent1"/>
                </a:solidFill>
              </a:rPr>
              <a:t>adoption </a:t>
            </a:r>
            <a:r>
              <a:rPr lang="en-US" sz="1200" dirty="0" smtClean="0">
                <a:solidFill>
                  <a:schemeClr val="bg1"/>
                </a:solidFill>
              </a:rPr>
              <a:t>- the </a:t>
            </a:r>
            <a:r>
              <a:rPr lang="en-US" sz="1200" dirty="0">
                <a:solidFill>
                  <a:schemeClr val="bg1"/>
                </a:solidFill>
              </a:rPr>
              <a:t>right settings to the right users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500" dirty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chemeClr val="accent1"/>
                </a:solidFill>
              </a:rPr>
              <a:t>Future–proof solutions </a:t>
            </a:r>
            <a:r>
              <a:rPr lang="en-US" sz="1200" b="1" dirty="0">
                <a:solidFill>
                  <a:schemeClr val="bg1"/>
                </a:solidFill>
              </a:rPr>
              <a:t>- </a:t>
            </a:r>
            <a:r>
              <a:rPr lang="en-US" sz="1200" dirty="0">
                <a:solidFill>
                  <a:schemeClr val="bg1"/>
                </a:solidFill>
              </a:rPr>
              <a:t>with free firmware updates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500" dirty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chemeClr val="accent1"/>
                </a:solidFill>
              </a:rPr>
              <a:t>Agility</a:t>
            </a:r>
            <a:r>
              <a:rPr lang="en-US" sz="1200" dirty="0">
                <a:solidFill>
                  <a:srgbClr val="FFF200"/>
                </a:solidFill>
              </a:rPr>
              <a:t> </a:t>
            </a:r>
            <a:r>
              <a:rPr lang="en-US" sz="1200" b="1" dirty="0">
                <a:solidFill>
                  <a:schemeClr val="bg1"/>
                </a:solidFill>
              </a:rPr>
              <a:t>– </a:t>
            </a:r>
            <a:r>
              <a:rPr lang="en-US" sz="1200" dirty="0">
                <a:solidFill>
                  <a:schemeClr val="bg1"/>
                </a:solidFill>
              </a:rPr>
              <a:t>with easy change of settings to quickly adapt to any communication environment change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500" b="1" dirty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chemeClr val="accent1"/>
                </a:solidFill>
              </a:rPr>
              <a:t>Devices compliancy </a:t>
            </a:r>
            <a:r>
              <a:rPr lang="en-US" sz="1200" b="1" dirty="0">
                <a:solidFill>
                  <a:schemeClr val="bg1"/>
                </a:solidFill>
              </a:rPr>
              <a:t>– </a:t>
            </a:r>
            <a:r>
              <a:rPr lang="en-US" sz="1200" dirty="0">
                <a:solidFill>
                  <a:schemeClr val="bg1"/>
                </a:solidFill>
              </a:rPr>
              <a:t>settings in line with corporate policies</a:t>
            </a:r>
          </a:p>
          <a:p>
            <a:pPr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en-US" sz="12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86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Connector 64"/>
          <p:cNvCxnSpPr/>
          <p:nvPr/>
        </p:nvCxnSpPr>
        <p:spPr>
          <a:xfrm>
            <a:off x="969136" y="2878626"/>
            <a:ext cx="849351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3982" y="423116"/>
            <a:ext cx="11120718" cy="545073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NEW </a:t>
            </a:r>
            <a:r>
              <a:rPr lang="en-US" b="1" dirty="0" smtClean="0"/>
              <a:t>– AUDIO DEVICE DASHBOARD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REAL LIFECYCLE MANAGEMENT TOOL</a:t>
            </a:r>
            <a:endParaRPr lang="en-US" b="1" dirty="0"/>
          </a:p>
        </p:txBody>
      </p:sp>
      <p:sp>
        <p:nvSpPr>
          <p:cNvPr id="148" name="Rectangle 147"/>
          <p:cNvSpPr/>
          <p:nvPr/>
        </p:nvSpPr>
        <p:spPr>
          <a:xfrm>
            <a:off x="8593707" y="467456"/>
            <a:ext cx="3064037" cy="2831952"/>
          </a:xfrm>
          <a:prstGeom prst="rect">
            <a:avLst/>
          </a:prstGeom>
          <a:solidFill>
            <a:srgbClr val="313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8749828" y="737412"/>
            <a:ext cx="2751793" cy="235449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chemeClr val="accent1"/>
                </a:solidFill>
              </a:rPr>
              <a:t>Populate </a:t>
            </a:r>
            <a:r>
              <a:rPr lang="en-US" sz="1200" dirty="0">
                <a:solidFill>
                  <a:schemeClr val="accent1"/>
                </a:solidFill>
              </a:rPr>
              <a:t>comprehensive status reports </a:t>
            </a:r>
            <a:r>
              <a:rPr lang="en-US" sz="1200" dirty="0">
                <a:solidFill>
                  <a:prstClr val="white"/>
                </a:solidFill>
              </a:rPr>
              <a:t>including: </a:t>
            </a:r>
            <a:r>
              <a:rPr lang="en-US" sz="1200" dirty="0" smtClean="0">
                <a:solidFill>
                  <a:prstClr val="white"/>
                </a:solidFill>
              </a:rPr>
              <a:t>device </a:t>
            </a:r>
            <a:r>
              <a:rPr lang="en-US" sz="1200" dirty="0">
                <a:solidFill>
                  <a:prstClr val="white"/>
                </a:solidFill>
              </a:rPr>
              <a:t>overview, firmware status and warranty check, and maximize Jabra audio devices ROI.</a:t>
            </a:r>
          </a:p>
          <a:p>
            <a:endParaRPr lang="en-US" sz="500" dirty="0">
              <a:solidFill>
                <a:prstClr val="black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accent1"/>
                </a:solidFill>
              </a:rPr>
              <a:t>Reduce</a:t>
            </a:r>
            <a:r>
              <a:rPr lang="en-US" sz="1200" dirty="0">
                <a:solidFill>
                  <a:srgbClr val="1F497D"/>
                </a:solidFill>
              </a:rPr>
              <a:t> </a:t>
            </a:r>
            <a:r>
              <a:rPr lang="en-US" sz="1200" dirty="0">
                <a:solidFill>
                  <a:prstClr val="white"/>
                </a:solidFill>
              </a:rPr>
              <a:t>maintenance &amp; inventory costs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500" dirty="0">
              <a:solidFill>
                <a:prstClr val="black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accent1"/>
                </a:solidFill>
              </a:rPr>
              <a:t>Right-size </a:t>
            </a:r>
            <a:r>
              <a:rPr lang="en-US" sz="1200" dirty="0">
                <a:solidFill>
                  <a:prstClr val="white"/>
                </a:solidFill>
              </a:rPr>
              <a:t>audio devices inventory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500" dirty="0">
              <a:solidFill>
                <a:prstClr val="black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FFC000"/>
                </a:solidFill>
              </a:rPr>
              <a:t>Optimize</a:t>
            </a:r>
            <a:r>
              <a:rPr lang="en-US" sz="1200" dirty="0">
                <a:solidFill>
                  <a:srgbClr val="FFF200"/>
                </a:solidFill>
              </a:rPr>
              <a:t> </a:t>
            </a:r>
            <a:r>
              <a:rPr lang="en-US" sz="1200" dirty="0">
                <a:solidFill>
                  <a:prstClr val="white"/>
                </a:solidFill>
              </a:rPr>
              <a:t>inventory purchase decisions &amp; forecasts</a:t>
            </a:r>
          </a:p>
          <a:p>
            <a:pPr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en-US" sz="12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1492" y="4115038"/>
            <a:ext cx="1843752" cy="1213252"/>
          </a:xfrm>
          <a:prstGeom prst="rect">
            <a:avLst/>
          </a:prstGeom>
        </p:spPr>
      </p:pic>
      <p:cxnSp>
        <p:nvCxnSpPr>
          <p:cNvPr id="40" name="Elbow Connector 39"/>
          <p:cNvCxnSpPr>
            <a:stCxn id="48" idx="1"/>
            <a:endCxn id="52" idx="0"/>
          </p:cNvCxnSpPr>
          <p:nvPr/>
        </p:nvCxnSpPr>
        <p:spPr>
          <a:xfrm rot="16200000" flipH="1">
            <a:off x="3232960" y="1765783"/>
            <a:ext cx="2019959" cy="2567549"/>
          </a:xfrm>
          <a:prstGeom prst="bentConnector3">
            <a:avLst>
              <a:gd name="adj1" fmla="val 50000"/>
            </a:avLst>
          </a:prstGeom>
          <a:ln>
            <a:prstDash val="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4509655" y="3231438"/>
            <a:ext cx="2231571" cy="587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69374" y="2509189"/>
            <a:ext cx="1292619" cy="361950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Internet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54861" y="2947339"/>
            <a:ext cx="1292619" cy="361950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Intranet</a:t>
            </a:r>
          </a:p>
        </p:txBody>
      </p:sp>
      <p:sp>
        <p:nvSpPr>
          <p:cNvPr id="44" name="Cloud 43"/>
          <p:cNvSpPr/>
          <p:nvPr/>
        </p:nvSpPr>
        <p:spPr>
          <a:xfrm>
            <a:off x="1408674" y="1214105"/>
            <a:ext cx="3100981" cy="826354"/>
          </a:xfrm>
          <a:prstGeom prst="cloud">
            <a:avLst/>
          </a:prstGeom>
          <a:solidFill>
            <a:srgbClr val="FFC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JABRA.COM</a:t>
            </a:r>
          </a:p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WARRANTY WEB SERVICE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339992" y="4059538"/>
            <a:ext cx="695233" cy="6185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black"/>
                </a:solidFill>
              </a:rPr>
              <a:t>Web Service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049510" y="4059538"/>
            <a:ext cx="954407" cy="6185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black"/>
                </a:solidFill>
              </a:rPr>
              <a:t>Background</a:t>
            </a:r>
          </a:p>
          <a:p>
            <a:pPr algn="ctr"/>
            <a:r>
              <a:rPr lang="en-US" sz="1000" dirty="0" smtClean="0">
                <a:solidFill>
                  <a:prstClr val="black"/>
                </a:solidFill>
              </a:rPr>
              <a:t>Worker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018202" y="4059538"/>
            <a:ext cx="884016" cy="6185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black"/>
                </a:solidFill>
              </a:rPr>
              <a:t>Web Site</a:t>
            </a:r>
          </a:p>
          <a:p>
            <a:pPr algn="ctr"/>
            <a:r>
              <a:rPr lang="en-US" sz="1000" dirty="0" smtClean="0">
                <a:solidFill>
                  <a:prstClr val="black"/>
                </a:solidFill>
              </a:rPr>
              <a:t>Device Dashboard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339992" y="4679737"/>
            <a:ext cx="2562225" cy="6544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black"/>
                </a:solidFill>
              </a:rPr>
              <a:t>DATA ACCESS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339993" y="5937115"/>
            <a:ext cx="2562225" cy="6544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MS SQL Server</a:t>
            </a:r>
            <a:endParaRPr lang="en-US" sz="1000" dirty="0" smtClean="0">
              <a:solidFill>
                <a:prstClr val="black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877585" y="4102023"/>
            <a:ext cx="1887659" cy="12262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IT Admin </a:t>
            </a:r>
          </a:p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Open web browser to</a:t>
            </a:r>
          </a:p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View Jabra Device Dashboard </a:t>
            </a:r>
            <a:endParaRPr lang="en-US" sz="1000" dirty="0" smtClean="0">
              <a:solidFill>
                <a:prstClr val="black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951474" y="4849957"/>
            <a:ext cx="2562225" cy="6544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 smtClean="0">
              <a:solidFill>
                <a:prstClr val="black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103874" y="5002357"/>
            <a:ext cx="2562225" cy="6544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 smtClean="0">
              <a:solidFill>
                <a:prstClr val="black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256274" y="5154757"/>
            <a:ext cx="2562225" cy="6544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 smtClean="0">
              <a:solidFill>
                <a:prstClr val="black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408674" y="5300209"/>
            <a:ext cx="2562225" cy="65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End-user PC running Jabra</a:t>
            </a:r>
          </a:p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Client Device Dashboard</a:t>
            </a:r>
            <a:endParaRPr lang="en-US" sz="1000" dirty="0" smtClean="0">
              <a:solidFill>
                <a:prstClr val="black"/>
              </a:solidFill>
            </a:endParaRPr>
          </a:p>
        </p:txBody>
      </p:sp>
      <p:cxnSp>
        <p:nvCxnSpPr>
          <p:cNvPr id="55" name="Elbow Connector 54"/>
          <p:cNvCxnSpPr>
            <a:stCxn id="59" idx="0"/>
          </p:cNvCxnSpPr>
          <p:nvPr/>
        </p:nvCxnSpPr>
        <p:spPr>
          <a:xfrm rot="5400000" flipH="1" flipV="1">
            <a:off x="2926894" y="3451144"/>
            <a:ext cx="704506" cy="2093120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/>
          <p:cNvCxnSpPr>
            <a:stCxn id="60" idx="0"/>
          </p:cNvCxnSpPr>
          <p:nvPr/>
        </p:nvCxnSpPr>
        <p:spPr>
          <a:xfrm rot="5400000" flipH="1" flipV="1">
            <a:off x="2982199" y="3658851"/>
            <a:ext cx="746294" cy="1940718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61" idx="0"/>
          </p:cNvCxnSpPr>
          <p:nvPr/>
        </p:nvCxnSpPr>
        <p:spPr>
          <a:xfrm rot="5400000" flipH="1" flipV="1">
            <a:off x="3096106" y="3925156"/>
            <a:ext cx="670882" cy="1788320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>
            <a:stCxn id="57" idx="0"/>
          </p:cNvCxnSpPr>
          <p:nvPr/>
        </p:nvCxnSpPr>
        <p:spPr>
          <a:xfrm rot="5400000" flipH="1" flipV="1">
            <a:off x="3157778" y="4132280"/>
            <a:ext cx="699939" cy="1635920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>
            <a:stCxn id="54" idx="2"/>
            <a:endCxn id="55" idx="0"/>
          </p:cNvCxnSpPr>
          <p:nvPr/>
        </p:nvCxnSpPr>
        <p:spPr>
          <a:xfrm rot="16200000" flipH="1">
            <a:off x="5319665" y="5635674"/>
            <a:ext cx="602880" cy="1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>
            <a:stCxn id="53" idx="3"/>
            <a:endCxn id="56" idx="1"/>
          </p:cNvCxnSpPr>
          <p:nvPr/>
        </p:nvCxnSpPr>
        <p:spPr>
          <a:xfrm>
            <a:off x="6902218" y="4368804"/>
            <a:ext cx="975367" cy="96964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4339992" y="3187893"/>
            <a:ext cx="2562225" cy="8716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MS IIS</a:t>
            </a:r>
          </a:p>
          <a:p>
            <a:pPr algn="ctr"/>
            <a:r>
              <a:rPr lang="en-US" sz="1000" dirty="0" smtClean="0">
                <a:solidFill>
                  <a:prstClr val="black"/>
                </a:solidFill>
              </a:rPr>
              <a:t>INTERNET INFORMATION SERVER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3206909" y="2322991"/>
            <a:ext cx="1010974" cy="430791"/>
          </a:xfrm>
          <a:prstGeom prst="roundRect">
            <a:avLst/>
          </a:prstGeom>
          <a:solidFill>
            <a:schemeClr val="bg2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black"/>
                </a:solidFill>
              </a:rPr>
              <a:t>Optional feature</a:t>
            </a:r>
            <a:endParaRPr lang="en-US" sz="1000" dirty="0">
              <a:solidFill>
                <a:prstClr val="black"/>
              </a:solidFill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56" y="423116"/>
            <a:ext cx="934995" cy="94065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836" y="3423659"/>
            <a:ext cx="554113" cy="554113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74" y="4188539"/>
            <a:ext cx="580571" cy="5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9212387" y="1600614"/>
            <a:ext cx="2495299" cy="12541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Billede 10" descr="Mass Deployment.png"/>
          <p:cNvPicPr>
            <a:picLocks noChangeAspect="1"/>
          </p:cNvPicPr>
          <p:nvPr/>
        </p:nvPicPr>
        <p:blipFill rotWithShape="1">
          <a:blip r:embed="rId2" cstate="print"/>
          <a:srcRect l="11986" t="8444" r="15377" b="13122"/>
          <a:stretch/>
        </p:blipFill>
        <p:spPr>
          <a:xfrm>
            <a:off x="6301727" y="1614468"/>
            <a:ext cx="2494028" cy="12883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/>
          <a:srcRect l="34625" t="17499" r="35254" b="57405"/>
          <a:stretch/>
        </p:blipFill>
        <p:spPr>
          <a:xfrm>
            <a:off x="488020" y="1614468"/>
            <a:ext cx="2488952" cy="12403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811" y="421212"/>
            <a:ext cx="11120718" cy="545073"/>
          </a:xfrm>
        </p:spPr>
        <p:txBody>
          <a:bodyPr/>
          <a:lstStyle/>
          <a:p>
            <a:r>
              <a:rPr lang="en-US" dirty="0" smtClean="0"/>
              <a:t>Index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89289" y="5232231"/>
            <a:ext cx="2615947" cy="609880"/>
            <a:chOff x="215900" y="2029333"/>
            <a:chExt cx="1961960" cy="457410"/>
          </a:xfrm>
        </p:grpSpPr>
        <p:sp>
          <p:nvSpPr>
            <p:cNvPr id="5" name="Rectangle 4"/>
            <p:cNvSpPr/>
            <p:nvPr/>
          </p:nvSpPr>
          <p:spPr>
            <a:xfrm>
              <a:off x="215900" y="2029333"/>
              <a:ext cx="1870521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32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15900" y="2125345"/>
              <a:ext cx="279400" cy="361398"/>
            </a:xfrm>
            <a:prstGeom prst="rect">
              <a:avLst/>
            </a:prstGeom>
            <a:noFill/>
          </p:spPr>
          <p:txBody>
            <a:bodyPr wrap="square" lIns="0" rIns="0" rtlCol="0" anchor="ctr">
              <a:noAutofit/>
            </a:bodyPr>
            <a:lstStyle/>
            <a:p>
              <a:pPr algn="ctr"/>
              <a:r>
                <a:rPr lang="en-GB" sz="3200" b="1" dirty="0">
                  <a:solidFill>
                    <a:schemeClr val="accent1"/>
                  </a:solidFill>
                  <a:latin typeface="+mj-lt"/>
                </a:rPr>
                <a:t>5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91312" y="2125344"/>
              <a:ext cx="1586548" cy="361399"/>
            </a:xfrm>
            <a:prstGeom prst="rect">
              <a:avLst/>
            </a:prstGeom>
            <a:noFill/>
          </p:spPr>
          <p:txBody>
            <a:bodyPr wrap="square" lIns="0" rIns="48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 dirty="0"/>
                <a:t>Hands-on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89289" y="2854788"/>
            <a:ext cx="2615947" cy="772111"/>
            <a:chOff x="215900" y="2029334"/>
            <a:chExt cx="1961960" cy="579084"/>
          </a:xfrm>
        </p:grpSpPr>
        <p:sp>
          <p:nvSpPr>
            <p:cNvPr id="9" name="Rectangle 8"/>
            <p:cNvSpPr/>
            <p:nvPr/>
          </p:nvSpPr>
          <p:spPr>
            <a:xfrm>
              <a:off x="215900" y="2029334"/>
              <a:ext cx="1870521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3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5900" y="2125346"/>
              <a:ext cx="279400" cy="361398"/>
            </a:xfrm>
            <a:prstGeom prst="rect">
              <a:avLst/>
            </a:prstGeom>
            <a:noFill/>
          </p:spPr>
          <p:txBody>
            <a:bodyPr wrap="square" lIns="0" rIns="0" rtlCol="0" anchor="ctr">
              <a:noAutofit/>
            </a:bodyPr>
            <a:lstStyle/>
            <a:p>
              <a:pPr algn="ctr"/>
              <a:r>
                <a:rPr lang="en-GB" sz="3200" b="1" dirty="0">
                  <a:solidFill>
                    <a:schemeClr val="accent1"/>
                  </a:solidFill>
                  <a:latin typeface="+mj-lt"/>
                </a:rPr>
                <a:t>1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91312" y="2247019"/>
              <a:ext cx="1586548" cy="361399"/>
            </a:xfrm>
            <a:prstGeom prst="rect">
              <a:avLst/>
            </a:prstGeom>
            <a:noFill/>
          </p:spPr>
          <p:txBody>
            <a:bodyPr wrap="square" lIns="0" rIns="48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 dirty="0"/>
                <a:t>Market Insights &amp; Trends </a:t>
              </a:r>
              <a:endParaRPr lang="en-GB" sz="1200" dirty="0" smtClean="0"/>
            </a:p>
            <a:p>
              <a:pPr>
                <a:lnSpc>
                  <a:spcPct val="90000"/>
                </a:lnSpc>
              </a:pPr>
              <a:r>
                <a:rPr lang="en-GB" sz="1200" dirty="0" smtClean="0"/>
                <a:t>Setting </a:t>
              </a:r>
              <a:r>
                <a:rPr lang="en-GB" sz="1200" dirty="0"/>
                <a:t>the Scene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309341" y="5238729"/>
            <a:ext cx="2740155" cy="805892"/>
            <a:chOff x="215900" y="2029333"/>
            <a:chExt cx="2055116" cy="604420"/>
          </a:xfrm>
        </p:grpSpPr>
        <p:sp>
          <p:nvSpPr>
            <p:cNvPr id="13" name="Rectangle 12"/>
            <p:cNvSpPr/>
            <p:nvPr/>
          </p:nvSpPr>
          <p:spPr>
            <a:xfrm>
              <a:off x="215900" y="2029333"/>
              <a:ext cx="1870521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3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5900" y="2125345"/>
              <a:ext cx="279400" cy="361398"/>
            </a:xfrm>
            <a:prstGeom prst="rect">
              <a:avLst/>
            </a:prstGeom>
            <a:noFill/>
          </p:spPr>
          <p:txBody>
            <a:bodyPr wrap="square" lIns="0" rIns="0" rtlCol="0" anchor="ctr">
              <a:noAutofit/>
            </a:bodyPr>
            <a:lstStyle/>
            <a:p>
              <a:pPr algn="ctr"/>
              <a:r>
                <a:rPr lang="en-GB" sz="3200" b="1" dirty="0">
                  <a:solidFill>
                    <a:schemeClr val="accent1"/>
                  </a:solidFill>
                  <a:latin typeface="+mj-lt"/>
                </a:rPr>
                <a:t>7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1311" y="2272354"/>
              <a:ext cx="1679705" cy="361399"/>
            </a:xfrm>
            <a:prstGeom prst="rect">
              <a:avLst/>
            </a:prstGeom>
            <a:noFill/>
          </p:spPr>
          <p:txBody>
            <a:bodyPr wrap="square" lIns="0" rIns="48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 dirty="0"/>
                <a:t>Marketing </a:t>
              </a:r>
              <a:r>
                <a:rPr lang="en-GB" sz="1600" dirty="0" smtClean="0"/>
                <a:t/>
              </a:r>
              <a:br>
                <a:rPr lang="en-GB" sz="1600" dirty="0" smtClean="0"/>
              </a:br>
              <a:r>
                <a:rPr lang="en-GB" sz="1200" dirty="0" smtClean="0"/>
                <a:t>Go-to-market Recommendation </a:t>
              </a:r>
              <a:r>
                <a:rPr lang="en-GB" sz="1200" dirty="0"/>
                <a:t>&amp; Deliverables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305534" y="2854791"/>
            <a:ext cx="2615947" cy="609880"/>
            <a:chOff x="215900" y="2029333"/>
            <a:chExt cx="1961960" cy="457410"/>
          </a:xfrm>
        </p:grpSpPr>
        <p:sp>
          <p:nvSpPr>
            <p:cNvPr id="17" name="Rectangle 16"/>
            <p:cNvSpPr/>
            <p:nvPr/>
          </p:nvSpPr>
          <p:spPr>
            <a:xfrm>
              <a:off x="215900" y="2029333"/>
              <a:ext cx="1870521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32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5900" y="2125345"/>
              <a:ext cx="279400" cy="361398"/>
            </a:xfrm>
            <a:prstGeom prst="rect">
              <a:avLst/>
            </a:prstGeom>
            <a:noFill/>
          </p:spPr>
          <p:txBody>
            <a:bodyPr wrap="square" lIns="0" rIns="0" rtlCol="0" anchor="ctr">
              <a:noAutofit/>
            </a:bodyPr>
            <a:lstStyle/>
            <a:p>
              <a:pPr algn="ctr"/>
              <a:r>
                <a:rPr lang="en-GB" sz="3200" b="1" dirty="0">
                  <a:solidFill>
                    <a:schemeClr val="accent1"/>
                  </a:solidFill>
                  <a:latin typeface="+mj-lt"/>
                </a:rPr>
                <a:t>3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1312" y="2125344"/>
              <a:ext cx="1586548" cy="361399"/>
            </a:xfrm>
            <a:prstGeom prst="rect">
              <a:avLst/>
            </a:prstGeom>
            <a:noFill/>
          </p:spPr>
          <p:txBody>
            <a:bodyPr wrap="square" lIns="0" rIns="48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 dirty="0"/>
                <a:t>What Is Jabra Xpress?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213658" y="2854791"/>
            <a:ext cx="2615947" cy="609880"/>
            <a:chOff x="215900" y="2029333"/>
            <a:chExt cx="1961960" cy="457410"/>
          </a:xfrm>
        </p:grpSpPr>
        <p:sp>
          <p:nvSpPr>
            <p:cNvPr id="25" name="Rectangle 24"/>
            <p:cNvSpPr/>
            <p:nvPr/>
          </p:nvSpPr>
          <p:spPr>
            <a:xfrm>
              <a:off x="215900" y="2029333"/>
              <a:ext cx="1870521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3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15900" y="2125345"/>
              <a:ext cx="279400" cy="361398"/>
            </a:xfrm>
            <a:prstGeom prst="rect">
              <a:avLst/>
            </a:prstGeom>
            <a:noFill/>
          </p:spPr>
          <p:txBody>
            <a:bodyPr wrap="square" lIns="0" rIns="0" rtlCol="0" anchor="ctr">
              <a:noAutofit/>
            </a:bodyPr>
            <a:lstStyle/>
            <a:p>
              <a:pPr algn="ctr"/>
              <a:r>
                <a:rPr lang="en-GB" sz="3200" b="1" dirty="0">
                  <a:solidFill>
                    <a:schemeClr val="accent1"/>
                  </a:solidFill>
                  <a:latin typeface="+mj-lt"/>
                </a:rPr>
                <a:t>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91312" y="2125344"/>
              <a:ext cx="1586548" cy="361399"/>
            </a:xfrm>
            <a:prstGeom prst="rect">
              <a:avLst/>
            </a:prstGeom>
            <a:noFill/>
          </p:spPr>
          <p:txBody>
            <a:bodyPr wrap="square" lIns="0" rIns="48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 dirty="0"/>
                <a:t>How Does Jabra Xpress Really Work?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397411" y="5232231"/>
            <a:ext cx="2615948" cy="756844"/>
            <a:chOff x="215900" y="2029333"/>
            <a:chExt cx="1961961" cy="567633"/>
          </a:xfrm>
        </p:grpSpPr>
        <p:sp>
          <p:nvSpPr>
            <p:cNvPr id="29" name="Rectangle 28"/>
            <p:cNvSpPr/>
            <p:nvPr/>
          </p:nvSpPr>
          <p:spPr>
            <a:xfrm>
              <a:off x="215900" y="2029333"/>
              <a:ext cx="1870521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32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15900" y="2125345"/>
              <a:ext cx="279400" cy="361398"/>
            </a:xfrm>
            <a:prstGeom prst="rect">
              <a:avLst/>
            </a:prstGeom>
            <a:noFill/>
          </p:spPr>
          <p:txBody>
            <a:bodyPr wrap="square" lIns="0" rIns="0" rtlCol="0" anchor="ctr">
              <a:noAutofit/>
            </a:bodyPr>
            <a:lstStyle/>
            <a:p>
              <a:pPr algn="ctr"/>
              <a:r>
                <a:rPr lang="en-GB" sz="3200" b="1" dirty="0">
                  <a:solidFill>
                    <a:schemeClr val="accent1"/>
                  </a:solidFill>
                  <a:latin typeface="+mj-lt"/>
                </a:rPr>
                <a:t>6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91312" y="2235567"/>
              <a:ext cx="1586549" cy="361399"/>
            </a:xfrm>
            <a:prstGeom prst="rect">
              <a:avLst/>
            </a:prstGeom>
            <a:noFill/>
          </p:spPr>
          <p:txBody>
            <a:bodyPr wrap="square" lIns="0" rIns="48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 dirty="0"/>
                <a:t>Jabra Partners Business Opportunity </a:t>
              </a:r>
              <a:r>
                <a:rPr lang="en-GB" sz="1600" dirty="0" smtClean="0"/>
                <a:t/>
              </a:r>
              <a:br>
                <a:rPr lang="en-GB" sz="1600" dirty="0" smtClean="0"/>
              </a:br>
              <a:r>
                <a:rPr lang="en-GB" sz="1200" dirty="0" smtClean="0"/>
                <a:t>Elevator </a:t>
              </a:r>
              <a:r>
                <a:rPr lang="en-GB" sz="1200" dirty="0"/>
                <a:t>Pitches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397411" y="2854790"/>
            <a:ext cx="2615948" cy="743357"/>
            <a:chOff x="215900" y="2029333"/>
            <a:chExt cx="1961961" cy="557518"/>
          </a:xfrm>
        </p:grpSpPr>
        <p:sp>
          <p:nvSpPr>
            <p:cNvPr id="33" name="Rectangle 32"/>
            <p:cNvSpPr/>
            <p:nvPr/>
          </p:nvSpPr>
          <p:spPr>
            <a:xfrm>
              <a:off x="215900" y="2029333"/>
              <a:ext cx="1870521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3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15900" y="2125345"/>
              <a:ext cx="279400" cy="361398"/>
            </a:xfrm>
            <a:prstGeom prst="rect">
              <a:avLst/>
            </a:prstGeom>
            <a:noFill/>
          </p:spPr>
          <p:txBody>
            <a:bodyPr wrap="square" lIns="0" rIns="0" rtlCol="0" anchor="ctr">
              <a:noAutofit/>
            </a:bodyPr>
            <a:lstStyle/>
            <a:p>
              <a:pPr algn="ctr"/>
              <a:r>
                <a:rPr lang="en-GB" sz="3200" b="1" dirty="0">
                  <a:solidFill>
                    <a:schemeClr val="accent1"/>
                  </a:solidFill>
                  <a:latin typeface="+mj-lt"/>
                </a:rPr>
                <a:t>2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91312" y="2225452"/>
              <a:ext cx="1586549" cy="361399"/>
            </a:xfrm>
            <a:prstGeom prst="rect">
              <a:avLst/>
            </a:prstGeom>
            <a:noFill/>
          </p:spPr>
          <p:txBody>
            <a:bodyPr wrap="square" lIns="0" rIns="4800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 dirty="0"/>
                <a:t>Market Insights </a:t>
              </a:r>
              <a:endParaRPr lang="en-GB" sz="1600" dirty="0" smtClean="0"/>
            </a:p>
            <a:p>
              <a:pPr>
                <a:lnSpc>
                  <a:spcPct val="90000"/>
                </a:lnSpc>
              </a:pPr>
              <a:r>
                <a:rPr lang="en-GB" sz="1200" dirty="0" smtClean="0"/>
                <a:t>Where </a:t>
              </a:r>
              <a:r>
                <a:rPr lang="en-GB" sz="1200" dirty="0"/>
                <a:t>Are Jabra Xpress </a:t>
              </a:r>
              <a:r>
                <a:rPr lang="en-GB" sz="1200" dirty="0" smtClean="0"/>
                <a:t>Business Opportunities</a:t>
              </a:r>
              <a:r>
                <a:rPr lang="en-GB" sz="1200" dirty="0"/>
                <a:t>?</a:t>
              </a:r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20"/>
          <a:stretch/>
        </p:blipFill>
        <p:spPr>
          <a:xfrm>
            <a:off x="3394874" y="1600615"/>
            <a:ext cx="2495296" cy="125417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019" y="3995884"/>
            <a:ext cx="2495296" cy="123634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6142" y="3995884"/>
            <a:ext cx="2495296" cy="1236346"/>
          </a:xfrm>
          <a:prstGeom prst="rect">
            <a:avLst/>
          </a:prstGeom>
        </p:spPr>
      </p:pic>
      <p:pic>
        <p:nvPicPr>
          <p:cNvPr id="45" name="Picture Placeholder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9" t="3275" r="30476" b="56905"/>
          <a:stretch/>
        </p:blipFill>
        <p:spPr>
          <a:xfrm>
            <a:off x="3396142" y="1600614"/>
            <a:ext cx="2486414" cy="125417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035" y="1689236"/>
            <a:ext cx="1149468" cy="114946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l="1257" t="24611" r="7747" b="7226"/>
          <a:stretch/>
        </p:blipFill>
        <p:spPr>
          <a:xfrm>
            <a:off x="485482" y="3998643"/>
            <a:ext cx="2491490" cy="123358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0"/>
          <a:srcRect l="10404" t="23711" r="2061" b="47542"/>
          <a:stretch/>
        </p:blipFill>
        <p:spPr>
          <a:xfrm>
            <a:off x="3387263" y="3994300"/>
            <a:ext cx="2502908" cy="1237929"/>
          </a:xfrm>
          <a:prstGeom prst="rect">
            <a:avLst/>
          </a:prstGeom>
        </p:spPr>
      </p:pic>
      <p:pic>
        <p:nvPicPr>
          <p:cNvPr id="59" name="Picture Placeholder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" t="4442" r="30740" b="-1818"/>
          <a:stretch/>
        </p:blipFill>
        <p:spPr>
          <a:xfrm>
            <a:off x="6309341" y="3994301"/>
            <a:ext cx="2494028" cy="128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3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3982" y="423116"/>
            <a:ext cx="11120718" cy="545073"/>
          </a:xfrm>
        </p:spPr>
        <p:txBody>
          <a:bodyPr/>
          <a:lstStyle/>
          <a:p>
            <a:r>
              <a:rPr lang="en-US" dirty="0" smtClean="0"/>
              <a:t>CHECK ADOPTION RATE &amp; DEVICE STATUS </a:t>
            </a:r>
            <a:endParaRPr lang="en-US" b="1" dirty="0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56" y="173727"/>
            <a:ext cx="934995" cy="9406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532" y="1045102"/>
            <a:ext cx="7959178" cy="523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9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3982" y="423116"/>
            <a:ext cx="11120718" cy="545073"/>
          </a:xfrm>
        </p:spPr>
        <p:txBody>
          <a:bodyPr/>
          <a:lstStyle/>
          <a:p>
            <a:r>
              <a:rPr lang="en-US" dirty="0"/>
              <a:t>SEARCH &amp; DEVICE SUPPORT</a:t>
            </a:r>
            <a:endParaRPr lang="en-US" b="1" dirty="0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56" y="173727"/>
            <a:ext cx="934995" cy="940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532" y="1045102"/>
            <a:ext cx="7920688" cy="543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7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3982" y="423116"/>
            <a:ext cx="11120718" cy="545073"/>
          </a:xfrm>
        </p:spPr>
        <p:txBody>
          <a:bodyPr/>
          <a:lstStyle/>
          <a:p>
            <a:r>
              <a:rPr lang="en-US" dirty="0"/>
              <a:t>WARRANTY CHECK</a:t>
            </a:r>
            <a:endParaRPr lang="en-US" b="1" dirty="0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56" y="173727"/>
            <a:ext cx="934995" cy="940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258" y="1045102"/>
            <a:ext cx="8069943" cy="544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9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3982" y="423116"/>
            <a:ext cx="11120718" cy="545073"/>
          </a:xfrm>
        </p:spPr>
        <p:txBody>
          <a:bodyPr/>
          <a:lstStyle/>
          <a:p>
            <a:r>
              <a:rPr lang="en-US" dirty="0" smtClean="0"/>
              <a:t>AUDIO DEVICE DASHBOARD - </a:t>
            </a:r>
            <a:r>
              <a:rPr lang="en-US" b="1" dirty="0" smtClean="0"/>
              <a:t>DEMO WEBSITE</a:t>
            </a:r>
            <a:endParaRPr lang="en-US" b="1" dirty="0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56" y="173727"/>
            <a:ext cx="934995" cy="940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258" y="2250447"/>
            <a:ext cx="5637557" cy="37101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43258" y="1058957"/>
            <a:ext cx="5637557" cy="94995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9379" y="1201822"/>
            <a:ext cx="5481436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600" b="1" dirty="0">
                <a:solidFill>
                  <a:schemeClr val="accent1"/>
                </a:solidFill>
              </a:rPr>
              <a:t>Link to live demo website “Audio Device </a:t>
            </a:r>
            <a:r>
              <a:rPr lang="en-US" sz="1600" b="1" dirty="0" smtClean="0">
                <a:solidFill>
                  <a:schemeClr val="accent1"/>
                </a:solidFill>
              </a:rPr>
              <a:t>Dashboard”</a:t>
            </a:r>
            <a:br>
              <a:rPr lang="en-US" sz="1600" b="1" dirty="0" smtClean="0">
                <a:solidFill>
                  <a:schemeClr val="accent1"/>
                </a:solidFill>
              </a:rPr>
            </a:br>
            <a:r>
              <a:rPr lang="en-US" sz="1200" u="sng" dirty="0" err="1" smtClean="0">
                <a:solidFill>
                  <a:schemeClr val="bg1"/>
                </a:solidFill>
              </a:rPr>
              <a:t>www.jabra.com</a:t>
            </a:r>
            <a:r>
              <a:rPr lang="en-US" sz="1200" u="sng" dirty="0" smtClean="0">
                <a:solidFill>
                  <a:schemeClr val="bg1"/>
                </a:solidFill>
              </a:rPr>
              <a:t>/</a:t>
            </a:r>
            <a:r>
              <a:rPr lang="en-US" sz="1200" u="sng" dirty="0" err="1" smtClean="0">
                <a:solidFill>
                  <a:schemeClr val="bg1"/>
                </a:solidFill>
              </a:rPr>
              <a:t>xpress</a:t>
            </a:r>
            <a:r>
              <a:rPr lang="en-US" sz="1200" u="sng" dirty="0" smtClean="0">
                <a:solidFill>
                  <a:schemeClr val="bg1"/>
                </a:solidFill>
              </a:rPr>
              <a:t>/add</a:t>
            </a:r>
            <a:endParaRPr lang="en-US" sz="1200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89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1283982" y="1883432"/>
            <a:ext cx="7309725" cy="4024622"/>
            <a:chOff x="258083" y="2293580"/>
            <a:chExt cx="7309725" cy="4024622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258083" y="2706597"/>
              <a:ext cx="73097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331758" y="2293580"/>
              <a:ext cx="1292619" cy="361950"/>
            </a:xfrm>
            <a:prstGeom prst="rect">
              <a:avLst/>
            </a:prstGeom>
          </p:spPr>
          <p:txBody>
            <a:bodyPr wrap="none" rtlCol="0">
              <a:noAutofit/>
            </a:bodyPr>
            <a:lstStyle/>
            <a:p>
              <a:r>
                <a:rPr lang="en-US" sz="1600" dirty="0" smtClean="0">
                  <a:solidFill>
                    <a:prstClr val="black"/>
                  </a:solidFill>
                </a:rPr>
                <a:t>Internet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31759" y="2781871"/>
              <a:ext cx="1292619" cy="361950"/>
            </a:xfrm>
            <a:prstGeom prst="rect">
              <a:avLst/>
            </a:prstGeom>
          </p:spPr>
          <p:txBody>
            <a:bodyPr wrap="none" rtlCol="0">
              <a:noAutofit/>
            </a:bodyPr>
            <a:lstStyle/>
            <a:p>
              <a:r>
                <a:rPr lang="en-US" sz="1600" dirty="0" smtClean="0">
                  <a:solidFill>
                    <a:prstClr val="black"/>
                  </a:solidFill>
                </a:rPr>
                <a:t>Intranet</a:t>
              </a: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580166" y="2839084"/>
              <a:ext cx="5775008" cy="3479118"/>
              <a:chOff x="1455936" y="3015410"/>
              <a:chExt cx="5775008" cy="3479118"/>
            </a:xfrm>
          </p:grpSpPr>
          <p:sp>
            <p:nvSpPr>
              <p:cNvPr id="68" name="Rounded Rectangle 67"/>
              <p:cNvSpPr/>
              <p:nvPr/>
            </p:nvSpPr>
            <p:spPr>
              <a:xfrm>
                <a:off x="1455936" y="3683181"/>
                <a:ext cx="1439966" cy="589659"/>
              </a:xfrm>
              <a:prstGeom prst="roundRect">
                <a:avLst/>
              </a:prstGeom>
              <a:solidFill>
                <a:schemeClr val="accent1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>
                    <a:solidFill>
                      <a:prstClr val="black"/>
                    </a:solidFill>
                  </a:rPr>
                  <a:t>IT ADMIN</a:t>
                </a:r>
                <a:endParaRPr lang="en-US" sz="1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Rounded Rectangle 68"/>
              <p:cNvSpPr/>
              <p:nvPr/>
            </p:nvSpPr>
            <p:spPr>
              <a:xfrm>
                <a:off x="5790978" y="3683180"/>
                <a:ext cx="1439966" cy="589659"/>
              </a:xfrm>
              <a:prstGeom prst="roundRect">
                <a:avLst/>
              </a:prstGeom>
              <a:solidFill>
                <a:schemeClr val="accent1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>
                    <a:solidFill>
                      <a:prstClr val="black"/>
                    </a:solidFill>
                  </a:rPr>
                  <a:t>END USER PC &amp; JABRA HEADSET</a:t>
                </a:r>
                <a:endParaRPr lang="en-US" sz="1000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70" name="Straight Arrow Connector 69"/>
              <p:cNvCxnSpPr/>
              <p:nvPr/>
            </p:nvCxnSpPr>
            <p:spPr>
              <a:xfrm flipV="1">
                <a:off x="2895902" y="3978010"/>
                <a:ext cx="2895076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Can 70"/>
              <p:cNvSpPr/>
              <p:nvPr/>
            </p:nvSpPr>
            <p:spPr>
              <a:xfrm>
                <a:off x="4079156" y="4844462"/>
                <a:ext cx="593104" cy="882881"/>
              </a:xfrm>
              <a:prstGeom prst="can">
                <a:avLst/>
              </a:prstGeom>
              <a:solidFill>
                <a:schemeClr val="bg2">
                  <a:lumMod val="50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smtClean="0">
                    <a:solidFill>
                      <a:prstClr val="black"/>
                    </a:solidFill>
                  </a:rPr>
                  <a:t>Deployment server</a:t>
                </a:r>
                <a:endParaRPr lang="en-US" sz="900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72" name="Elbow Connector 71"/>
              <p:cNvCxnSpPr/>
              <p:nvPr/>
            </p:nvCxnSpPr>
            <p:spPr>
              <a:xfrm rot="16200000" flipH="1">
                <a:off x="2621006" y="3827752"/>
                <a:ext cx="1013063" cy="1903237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Rounded Rectangle 72"/>
              <p:cNvSpPr/>
              <p:nvPr/>
            </p:nvSpPr>
            <p:spPr>
              <a:xfrm>
                <a:off x="3299756" y="5936957"/>
                <a:ext cx="2291855" cy="557571"/>
              </a:xfrm>
              <a:prstGeom prst="roundRect">
                <a:avLst/>
              </a:prstGeom>
              <a:solidFill>
                <a:schemeClr val="bg2">
                  <a:lumMod val="75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 smtClean="0">
                    <a:solidFill>
                      <a:prstClr val="black"/>
                    </a:solidFill>
                  </a:rPr>
                  <a:t>WMI script regular polling headset data from end-user PC</a:t>
                </a:r>
                <a:endParaRPr lang="en-US" sz="105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Rounded Rectangle 73"/>
              <p:cNvSpPr/>
              <p:nvPr/>
            </p:nvSpPr>
            <p:spPr>
              <a:xfrm>
                <a:off x="3816789" y="3352693"/>
                <a:ext cx="1117838" cy="564025"/>
              </a:xfrm>
              <a:prstGeom prst="roundRect">
                <a:avLst/>
              </a:prstGeom>
              <a:solidFill>
                <a:schemeClr val="bg2">
                  <a:lumMod val="75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 smtClean="0">
                    <a:solidFill>
                      <a:prstClr val="black"/>
                    </a:solidFill>
                  </a:rPr>
                  <a:t>Install Jabra WMI provider</a:t>
                </a:r>
                <a:endParaRPr lang="en-US" sz="1050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75" name="Elbow Connector 74"/>
              <p:cNvCxnSpPr/>
              <p:nvPr/>
            </p:nvCxnSpPr>
            <p:spPr>
              <a:xfrm rot="5400000">
                <a:off x="5085079" y="3860021"/>
                <a:ext cx="1013064" cy="1838701"/>
              </a:xfrm>
              <a:prstGeom prst="bentConnector2">
                <a:avLst/>
              </a:prstGeom>
              <a:ln>
                <a:prstDash val="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0158" y="3223016"/>
                <a:ext cx="388928" cy="388928"/>
              </a:xfrm>
              <a:prstGeom prst="rect">
                <a:avLst/>
              </a:prstGeom>
            </p:spPr>
          </p:pic>
          <p:pic>
            <p:nvPicPr>
              <p:cNvPr id="77" name="Billede 5" descr="Jabra_PRO_9470_Base1forside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552110" y="3015410"/>
                <a:ext cx="619811" cy="619811"/>
              </a:xfrm>
              <a:prstGeom prst="rect">
                <a:avLst/>
              </a:prstGeom>
            </p:spPr>
          </p:pic>
          <p:pic>
            <p:nvPicPr>
              <p:cNvPr id="78" name="Billede 9" descr="PC-fab-fig-2_1.jpg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860961" y="3061250"/>
                <a:ext cx="650001" cy="545601"/>
              </a:xfrm>
              <a:prstGeom prst="rect">
                <a:avLst/>
              </a:prstGeom>
            </p:spPr>
          </p:pic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3982" y="423116"/>
            <a:ext cx="11120718" cy="545073"/>
          </a:xfrm>
        </p:spPr>
        <p:txBody>
          <a:bodyPr/>
          <a:lstStyle/>
          <a:p>
            <a:r>
              <a:rPr lang="en-US" b="1" dirty="0" smtClean="0"/>
              <a:t>JABRA WMI PROVIDER TOOL</a:t>
            </a:r>
            <a:br>
              <a:rPr lang="en-US" b="1" dirty="0" smtClean="0"/>
            </a:br>
            <a:r>
              <a:rPr lang="en-US" dirty="0" smtClean="0"/>
              <a:t>FULL VISIBILITY OF ALL JABRA DEVICES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48" name="Rectangle 147"/>
          <p:cNvSpPr/>
          <p:nvPr/>
        </p:nvSpPr>
        <p:spPr>
          <a:xfrm>
            <a:off x="8593707" y="1900887"/>
            <a:ext cx="3064037" cy="2391638"/>
          </a:xfrm>
          <a:prstGeom prst="rect">
            <a:avLst/>
          </a:prstGeom>
          <a:solidFill>
            <a:srgbClr val="313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8749828" y="2170843"/>
            <a:ext cx="2751793" cy="193899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FFC000"/>
                </a:solidFill>
              </a:rPr>
              <a:t>Give an overview of the complete portfolio of Jabra USB devices installed on corporate IT </a:t>
            </a:r>
            <a:r>
              <a:rPr lang="en-US" sz="1200" dirty="0" smtClean="0">
                <a:solidFill>
                  <a:srgbClr val="FFC000"/>
                </a:solidFill>
              </a:rPr>
              <a:t>network</a:t>
            </a:r>
            <a:r>
              <a:rPr lang="en-US" sz="1200" dirty="0" smtClean="0">
                <a:solidFill>
                  <a:schemeClr val="accent1"/>
                </a:solidFill>
              </a:rPr>
              <a:t/>
            </a:r>
            <a:br>
              <a:rPr lang="en-US" sz="1200" dirty="0" smtClean="0">
                <a:solidFill>
                  <a:schemeClr val="accent1"/>
                </a:solidFill>
              </a:rPr>
            </a:br>
            <a:r>
              <a:rPr lang="en-US" sz="1200" dirty="0" smtClean="0">
                <a:solidFill>
                  <a:schemeClr val="accent1"/>
                </a:solidFill>
              </a:rPr>
              <a:t/>
            </a:r>
            <a:br>
              <a:rPr lang="en-US" sz="1200" dirty="0" smtClean="0">
                <a:solidFill>
                  <a:schemeClr val="accent1"/>
                </a:solidFill>
              </a:rPr>
            </a:br>
            <a:r>
              <a:rPr lang="en-US" sz="1200" dirty="0" smtClean="0">
                <a:solidFill>
                  <a:prstClr val="white"/>
                </a:solidFill>
              </a:rPr>
              <a:t>(E.g</a:t>
            </a:r>
            <a:r>
              <a:rPr lang="en-US" sz="1200" dirty="0">
                <a:solidFill>
                  <a:prstClr val="white"/>
                </a:solidFill>
              </a:rPr>
              <a:t>. Serial No, SKU No, </a:t>
            </a:r>
            <a:r>
              <a:rPr lang="en-US" sz="1200" dirty="0" err="1">
                <a:solidFill>
                  <a:prstClr val="white"/>
                </a:solidFill>
              </a:rPr>
              <a:t>Config</a:t>
            </a:r>
            <a:r>
              <a:rPr lang="en-US" sz="1200" dirty="0">
                <a:solidFill>
                  <a:prstClr val="white"/>
                </a:solidFill>
              </a:rPr>
              <a:t> time stamp, Connected status, Firmware ver. etc</a:t>
            </a:r>
            <a:r>
              <a:rPr lang="en-US" sz="1200" dirty="0" smtClean="0">
                <a:solidFill>
                  <a:prstClr val="white"/>
                </a:solidFill>
              </a:rPr>
              <a:t>.)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200" dirty="0">
              <a:solidFill>
                <a:prstClr val="white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FFC000"/>
                </a:solidFill>
              </a:rPr>
              <a:t>Ensure end-</a:t>
            </a:r>
            <a:r>
              <a:rPr lang="en-US" sz="1200" dirty="0" smtClean="0">
                <a:solidFill>
                  <a:srgbClr val="FFC000"/>
                </a:solidFill>
              </a:rPr>
              <a:t>user </a:t>
            </a:r>
            <a:r>
              <a:rPr lang="en-US" sz="1200" dirty="0">
                <a:solidFill>
                  <a:srgbClr val="FFC000"/>
                </a:solidFill>
              </a:rPr>
              <a:t>call readiness</a:t>
            </a:r>
            <a:endParaRPr lang="en-US" sz="500" dirty="0">
              <a:solidFill>
                <a:srgbClr val="FFC000"/>
              </a:solidFill>
            </a:endParaRPr>
          </a:p>
          <a:p>
            <a:pPr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en-US" sz="12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11145" y="6523423"/>
            <a:ext cx="2684757" cy="2383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800" dirty="0" smtClean="0">
                <a:solidFill>
                  <a:prstClr val="black"/>
                </a:solidFill>
              </a:rPr>
              <a:t>*JDU: Jabra Device Updater</a:t>
            </a:r>
            <a:endParaRPr lang="en-US" sz="800" dirty="0">
              <a:solidFill>
                <a:prstClr val="black"/>
              </a:solidFill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39" y="303329"/>
            <a:ext cx="1019843" cy="101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3982" y="423116"/>
            <a:ext cx="11120718" cy="545073"/>
          </a:xfrm>
        </p:spPr>
        <p:txBody>
          <a:bodyPr/>
          <a:lstStyle/>
          <a:p>
            <a:r>
              <a:rPr lang="en-US" b="1" dirty="0"/>
              <a:t>WMI product query check</a:t>
            </a:r>
            <a:endParaRPr lang="en-US" dirty="0"/>
          </a:p>
        </p:txBody>
      </p:sp>
      <p:sp>
        <p:nvSpPr>
          <p:cNvPr id="33" name="Rounded Rectangle 32"/>
          <p:cNvSpPr/>
          <p:nvPr/>
        </p:nvSpPr>
        <p:spPr>
          <a:xfrm>
            <a:off x="211145" y="6523423"/>
            <a:ext cx="2684757" cy="2383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800" dirty="0" smtClean="0">
                <a:solidFill>
                  <a:prstClr val="black"/>
                </a:solidFill>
              </a:rPr>
              <a:t>*JDU: Jabra Device Updater</a:t>
            </a:r>
            <a:endParaRPr lang="en-US" sz="800" dirty="0">
              <a:solidFill>
                <a:prstClr val="black"/>
              </a:solidFill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39" y="102555"/>
            <a:ext cx="1019843" cy="10198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82" y="1317921"/>
            <a:ext cx="5893945" cy="386261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16938" t="3308" r="11585" b="53843"/>
          <a:stretch/>
        </p:blipFill>
        <p:spPr>
          <a:xfrm>
            <a:off x="3734413" y="4218229"/>
            <a:ext cx="6012543" cy="213907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2968" y="968189"/>
            <a:ext cx="4762500" cy="25681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26" name="Elbow Connector 25"/>
          <p:cNvCxnSpPr/>
          <p:nvPr/>
        </p:nvCxnSpPr>
        <p:spPr>
          <a:xfrm>
            <a:off x="3734413" y="3600299"/>
            <a:ext cx="2657111" cy="975039"/>
          </a:xfrm>
          <a:prstGeom prst="bentConnector2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48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3588" cy="441499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352" y="4810192"/>
            <a:ext cx="11120717" cy="493787"/>
          </a:xfrm>
        </p:spPr>
        <p:txBody>
          <a:bodyPr/>
          <a:lstStyle/>
          <a:p>
            <a:r>
              <a:rPr lang="en-US" dirty="0"/>
              <a:t>Hands on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1846" b="51711"/>
          <a:stretch/>
        </p:blipFill>
        <p:spPr>
          <a:xfrm>
            <a:off x="0" y="-13856"/>
            <a:ext cx="12193588" cy="44149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7580" y="3865362"/>
            <a:ext cx="8341138" cy="52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64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STEP #1 - </a:t>
            </a:r>
            <a:r>
              <a:rPr lang="en-US" b="1" dirty="0" smtClean="0"/>
              <a:t>SELECTION</a:t>
            </a:r>
            <a:endParaRPr lang="en-US" b="1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55" y="1163782"/>
            <a:ext cx="7843580" cy="5222753"/>
          </a:xfrm>
          <a:prstGeom prst="rect">
            <a:avLst/>
          </a:prstGeom>
          <a:ln>
            <a:noFill/>
          </a:ln>
          <a:effectLst/>
        </p:spPr>
      </p:pic>
      <p:sp>
        <p:nvSpPr>
          <p:cNvPr id="44" name="Rectangle 43"/>
          <p:cNvSpPr/>
          <p:nvPr/>
        </p:nvSpPr>
        <p:spPr>
          <a:xfrm>
            <a:off x="8593707" y="1900886"/>
            <a:ext cx="3064037" cy="26711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749828" y="2170843"/>
            <a:ext cx="2751793" cy="212365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313131"/>
                </a:solidFill>
              </a:rPr>
              <a:t>Give an overview of the complete portfolio of Jabra USB devices installed on corporate IT </a:t>
            </a:r>
            <a:r>
              <a:rPr lang="en-US" sz="1200" b="1" dirty="0" smtClean="0">
                <a:solidFill>
                  <a:srgbClr val="313131"/>
                </a:solidFill>
              </a:rPr>
              <a:t>network</a:t>
            </a:r>
            <a:r>
              <a:rPr lang="en-US" sz="1200" dirty="0" smtClean="0">
                <a:solidFill>
                  <a:srgbClr val="313131"/>
                </a:solidFill>
              </a:rPr>
              <a:t/>
            </a:r>
            <a:br>
              <a:rPr lang="en-US" sz="1200" dirty="0" smtClean="0">
                <a:solidFill>
                  <a:srgbClr val="313131"/>
                </a:solidFill>
              </a:rPr>
            </a:br>
            <a:r>
              <a:rPr lang="en-US" sz="1200" dirty="0" smtClean="0">
                <a:solidFill>
                  <a:srgbClr val="313131"/>
                </a:solidFill>
              </a:rPr>
              <a:t/>
            </a:r>
            <a:br>
              <a:rPr lang="en-US" sz="1200" dirty="0" smtClean="0">
                <a:solidFill>
                  <a:srgbClr val="313131"/>
                </a:solidFill>
              </a:rPr>
            </a:br>
            <a:r>
              <a:rPr lang="en-US" sz="1200" dirty="0" smtClean="0">
                <a:solidFill>
                  <a:srgbClr val="313131"/>
                </a:solidFill>
              </a:rPr>
              <a:t>(E.g</a:t>
            </a:r>
            <a:r>
              <a:rPr lang="en-US" sz="1200" dirty="0">
                <a:solidFill>
                  <a:srgbClr val="313131"/>
                </a:solidFill>
              </a:rPr>
              <a:t>. Serial No, SKU No, </a:t>
            </a:r>
            <a:r>
              <a:rPr lang="en-US" sz="1200" dirty="0" err="1">
                <a:solidFill>
                  <a:srgbClr val="313131"/>
                </a:solidFill>
              </a:rPr>
              <a:t>Config</a:t>
            </a:r>
            <a:r>
              <a:rPr lang="en-US" sz="1200" dirty="0">
                <a:solidFill>
                  <a:srgbClr val="313131"/>
                </a:solidFill>
              </a:rPr>
              <a:t> time stamp, Connected status, Firmware ver. etc</a:t>
            </a:r>
            <a:r>
              <a:rPr lang="en-US" sz="1200" dirty="0" smtClean="0">
                <a:solidFill>
                  <a:srgbClr val="313131"/>
                </a:solidFill>
              </a:rPr>
              <a:t>.)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200" dirty="0">
              <a:solidFill>
                <a:srgbClr val="31313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313131"/>
                </a:solidFill>
              </a:rPr>
              <a:t>Ensure end-users call readiness</a:t>
            </a:r>
            <a:endParaRPr lang="en-US" sz="500" b="1" dirty="0">
              <a:solidFill>
                <a:srgbClr val="313131"/>
              </a:solidFill>
            </a:endParaRPr>
          </a:p>
          <a:p>
            <a:pPr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en-US" sz="1200" dirty="0">
              <a:solidFill>
                <a:srgbClr val="31313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1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STEP #2 – </a:t>
            </a:r>
            <a:r>
              <a:rPr lang="en-US" b="1" dirty="0" smtClean="0"/>
              <a:t>PRODUCT SELECTION</a:t>
            </a:r>
            <a:endParaRPr lang="en-US" b="1" dirty="0"/>
          </a:p>
        </p:txBody>
      </p:sp>
      <p:sp>
        <p:nvSpPr>
          <p:cNvPr id="44" name="Rectangle 43"/>
          <p:cNvSpPr/>
          <p:nvPr/>
        </p:nvSpPr>
        <p:spPr>
          <a:xfrm>
            <a:off x="8593707" y="2011723"/>
            <a:ext cx="3064037" cy="15933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749828" y="2281679"/>
            <a:ext cx="2751793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13131"/>
                </a:solidFill>
                <a:latin typeface="+mj-lt"/>
              </a:rPr>
              <a:t>Select the Jabra devices </a:t>
            </a:r>
            <a:r>
              <a:rPr lang="en-US" sz="2000" dirty="0">
                <a:solidFill>
                  <a:srgbClr val="313131"/>
                </a:solidFill>
                <a:latin typeface="+mj-lt"/>
              </a:rPr>
              <a:t>you want to remotely manage</a:t>
            </a:r>
          </a:p>
          <a:p>
            <a:endParaRPr lang="en-US" sz="2000" b="1" dirty="0">
              <a:solidFill>
                <a:srgbClr val="313131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10" y="1249060"/>
            <a:ext cx="5751022" cy="5244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24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STEP #3 - </a:t>
            </a:r>
            <a:r>
              <a:rPr lang="en-US" b="1" dirty="0" smtClean="0"/>
              <a:t>DEPLOYMENT OPTIONS &amp; CONFIGURATION</a:t>
            </a:r>
            <a:endParaRPr lang="en-US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90" y="1172576"/>
            <a:ext cx="4713535" cy="353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445" y="1172576"/>
            <a:ext cx="4660451" cy="353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901750" y="3204998"/>
            <a:ext cx="2263519" cy="9806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10519" y="3318915"/>
            <a:ext cx="1816453" cy="7848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500" b="1" dirty="0"/>
              <a:t>Set</a:t>
            </a:r>
            <a:r>
              <a:rPr lang="en-US" sz="1500" dirty="0"/>
              <a:t> end-user parameters for MSI </a:t>
            </a:r>
            <a:r>
              <a:rPr lang="en-US" sz="1500" dirty="0" smtClean="0"/>
              <a:t>package</a:t>
            </a:r>
            <a:endParaRPr lang="en-US" sz="1500" dirty="0"/>
          </a:p>
        </p:txBody>
      </p:sp>
      <p:sp>
        <p:nvSpPr>
          <p:cNvPr id="13" name="Rectangle 12"/>
          <p:cNvSpPr/>
          <p:nvPr/>
        </p:nvSpPr>
        <p:spPr>
          <a:xfrm>
            <a:off x="3901750" y="4303701"/>
            <a:ext cx="2263519" cy="7808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10519" y="4433541"/>
            <a:ext cx="181645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/>
              <a:t>Type</a:t>
            </a:r>
            <a:r>
              <a:rPr lang="en-US" sz="1500" dirty="0"/>
              <a:t> end-user notification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393634" y="1970010"/>
            <a:ext cx="2263519" cy="7808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602403" y="2099850"/>
            <a:ext cx="19107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/>
              <a:t>Select </a:t>
            </a:r>
            <a:r>
              <a:rPr lang="en-US" sz="1400"/>
              <a:t>device firmware and settings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94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3839" r="66686" b="23348"/>
          <a:stretch/>
        </p:blipFill>
        <p:spPr>
          <a:xfrm>
            <a:off x="364040" y="2184813"/>
            <a:ext cx="3622670" cy="408535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34204" t="13839" r="34253" b="23348"/>
          <a:stretch/>
        </p:blipFill>
        <p:spPr>
          <a:xfrm>
            <a:off x="4180112" y="2184813"/>
            <a:ext cx="3430088" cy="40853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67751" t="13839" r="576" b="23348"/>
          <a:stretch/>
        </p:blipFill>
        <p:spPr>
          <a:xfrm>
            <a:off x="7917085" y="2184813"/>
            <a:ext cx="3444239" cy="4085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MARKET INSIGHTS &amp; TRENDS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79163" y="895884"/>
            <a:ext cx="11177990" cy="1312246"/>
            <a:chOff x="218439" y="2094864"/>
            <a:chExt cx="4622543" cy="795004"/>
          </a:xfrm>
        </p:grpSpPr>
        <p:sp>
          <p:nvSpPr>
            <p:cNvPr id="14" name="Pentagon 3"/>
            <p:cNvSpPr/>
            <p:nvPr/>
          </p:nvSpPr>
          <p:spPr>
            <a:xfrm>
              <a:off x="218439" y="2094866"/>
              <a:ext cx="1577759" cy="795002"/>
            </a:xfrm>
            <a:prstGeom prst="homePlate">
              <a:avLst>
                <a:gd name="adj" fmla="val 2268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000" tIns="60960" rIns="4800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800" b="1" dirty="0" smtClean="0">
                  <a:solidFill>
                    <a:schemeClr val="tx1"/>
                  </a:solidFill>
                </a:rPr>
                <a:t>USERS WANT CHOICE</a:t>
              </a:r>
              <a:br>
                <a:rPr lang="en-GB" sz="1800" b="1" dirty="0" smtClean="0">
                  <a:solidFill>
                    <a:schemeClr val="tx1"/>
                  </a:solidFill>
                </a:rPr>
              </a:br>
              <a:r>
                <a:rPr lang="en-GB" dirty="0">
                  <a:solidFill>
                    <a:schemeClr val="tx1"/>
                  </a:solidFill>
                </a:rPr>
                <a:t>The workforce shift</a:t>
              </a:r>
            </a:p>
          </p:txBody>
        </p:sp>
        <p:sp>
          <p:nvSpPr>
            <p:cNvPr id="15" name="Chevron 10"/>
            <p:cNvSpPr/>
            <p:nvPr/>
          </p:nvSpPr>
          <p:spPr>
            <a:xfrm>
              <a:off x="1716557" y="2094864"/>
              <a:ext cx="1578699" cy="795003"/>
            </a:xfrm>
            <a:prstGeom prst="chevron">
              <a:avLst>
                <a:gd name="adj" fmla="val 22601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000" tIns="60960" rIns="4800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sz="1800" b="1" dirty="0" smtClean="0">
                  <a:solidFill>
                    <a:schemeClr val="tx1"/>
                  </a:solidFill>
                </a:rPr>
                <a:t>ENTERPRISES WANT </a:t>
              </a:r>
              <a:r>
                <a:rPr lang="en-GB" b="1" dirty="0" smtClean="0">
                  <a:solidFill>
                    <a:schemeClr val="tx1"/>
                  </a:solidFill>
                </a:rPr>
                <a:t>HIGH </a:t>
              </a:r>
              <a:r>
                <a:rPr lang="en-GB" sz="1800" b="1" dirty="0" smtClean="0">
                  <a:solidFill>
                    <a:schemeClr val="tx1"/>
                  </a:solidFill>
                </a:rPr>
                <a:t>PRODUCTIVITY</a:t>
              </a:r>
              <a:br>
                <a:rPr lang="en-GB" sz="1800" b="1" dirty="0" smtClean="0">
                  <a:solidFill>
                    <a:schemeClr val="tx1"/>
                  </a:solidFill>
                </a:rPr>
              </a:br>
              <a:r>
                <a:rPr lang="en-GB" dirty="0">
                  <a:solidFill>
                    <a:schemeClr val="tx1"/>
                  </a:solidFill>
                </a:rPr>
                <a:t>The n</a:t>
              </a:r>
              <a:r>
                <a:rPr lang="en-GB" dirty="0" smtClean="0">
                  <a:solidFill>
                    <a:schemeClr val="tx1"/>
                  </a:solidFill>
                </a:rPr>
                <a:t>ew </a:t>
              </a:r>
              <a:r>
                <a:rPr lang="en-GB" dirty="0">
                  <a:solidFill>
                    <a:schemeClr val="tx1"/>
                  </a:solidFill>
                </a:rPr>
                <a:t>connected workplace</a:t>
              </a:r>
            </a:p>
          </p:txBody>
        </p:sp>
        <p:sp>
          <p:nvSpPr>
            <p:cNvPr id="16" name="Chevron 11"/>
            <p:cNvSpPr/>
            <p:nvPr/>
          </p:nvSpPr>
          <p:spPr>
            <a:xfrm>
              <a:off x="3214675" y="2094866"/>
              <a:ext cx="1626307" cy="795002"/>
            </a:xfrm>
            <a:prstGeom prst="chevron">
              <a:avLst>
                <a:gd name="adj" fmla="val 22601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000" tIns="60960" rIns="4800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5000"/>
                </a:lnSpc>
                <a:spcAft>
                  <a:spcPts val="400"/>
                </a:spcAft>
              </a:pPr>
              <a:r>
                <a:rPr lang="en-GB" b="1" dirty="0" smtClean="0">
                  <a:solidFill>
                    <a:schemeClr val="tx1"/>
                  </a:solidFill>
                </a:rPr>
                <a:t>IT WANT CONTROL</a:t>
              </a:r>
              <a:br>
                <a:rPr lang="en-GB" b="1" dirty="0" smtClean="0">
                  <a:solidFill>
                    <a:schemeClr val="tx1"/>
                  </a:solidFill>
                </a:rPr>
              </a:br>
              <a:r>
                <a:rPr lang="en-GB" dirty="0" smtClean="0">
                  <a:solidFill>
                    <a:schemeClr val="tx1"/>
                  </a:solidFill>
                </a:rPr>
                <a:t>IT under </a:t>
              </a:r>
              <a:r>
                <a:rPr lang="en-GB" dirty="0">
                  <a:solidFill>
                    <a:schemeClr val="tx1"/>
                  </a:solidFill>
                </a:rPr>
                <a:t>evolution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356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STEP #4 - </a:t>
            </a:r>
            <a:r>
              <a:rPr lang="en-US" b="1" dirty="0" smtClean="0"/>
              <a:t>SELECT SOFTWARE COMPONENTS</a:t>
            </a:r>
            <a:endParaRPr lang="en-US" b="1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3"/>
          <a:stretch/>
        </p:blipFill>
        <p:spPr bwMode="auto">
          <a:xfrm>
            <a:off x="550290" y="1104338"/>
            <a:ext cx="4714035" cy="510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8867158" y="1970010"/>
            <a:ext cx="2789995" cy="9394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75927" y="2165816"/>
            <a:ext cx="2414972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</a:rPr>
              <a:t>Select </a:t>
            </a:r>
            <a:r>
              <a:rPr lang="en-US" sz="1400" dirty="0">
                <a:solidFill>
                  <a:prstClr val="black"/>
                </a:solidFill>
              </a:rPr>
              <a:t>components and settings for Jabra Direct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867158" y="3105261"/>
            <a:ext cx="2789995" cy="13575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075927" y="3235101"/>
            <a:ext cx="24149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Select softphone </a:t>
            </a:r>
            <a:r>
              <a:rPr lang="en-US" sz="1400" dirty="0"/>
              <a:t>integration to get headset hook control with your softphone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72660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545" y="1172576"/>
            <a:ext cx="7543839" cy="502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STEP #5 - </a:t>
            </a:r>
            <a:r>
              <a:rPr lang="en-US" b="1" dirty="0" smtClean="0"/>
              <a:t>SUMMARY &amp; DOWNLOAD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8867158" y="1970010"/>
            <a:ext cx="2789995" cy="9394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75927" y="2165816"/>
            <a:ext cx="181645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</a:rPr>
              <a:t>Accept</a:t>
            </a:r>
            <a:r>
              <a:rPr lang="en-US" sz="1400" dirty="0">
                <a:solidFill>
                  <a:prstClr val="black"/>
                </a:solidFill>
              </a:rPr>
              <a:t> end-user license agreement</a:t>
            </a:r>
            <a:endParaRPr lang="da-DK" sz="14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867158" y="3105261"/>
            <a:ext cx="2789995" cy="17199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075927" y="3235101"/>
            <a:ext cx="24149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Select between our two solutions</a:t>
            </a:r>
          </a:p>
          <a:p>
            <a:endParaRPr lang="en-US" sz="1400" b="1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Classic </a:t>
            </a:r>
            <a:r>
              <a:rPr lang="en-US" sz="1400" dirty="0"/>
              <a:t>MSI deployment to end-user PCs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Local server deployment</a:t>
            </a:r>
          </a:p>
        </p:txBody>
      </p:sp>
    </p:spTree>
    <p:extLst>
      <p:ext uri="{BB962C8B-B14F-4D97-AF65-F5344CB8AC3E}">
        <p14:creationId xmlns:p14="http://schemas.microsoft.com/office/powerpoint/2010/main" val="7020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STEP #6 – </a:t>
            </a:r>
            <a:r>
              <a:rPr lang="en-US" b="1" dirty="0" smtClean="0"/>
              <a:t>SUMMARY REPORT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5860722" y="1997719"/>
            <a:ext cx="2789995" cy="9394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69491" y="2165816"/>
            <a:ext cx="234021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400" b="1"/>
              <a:t>Review </a:t>
            </a:r>
            <a:r>
              <a:rPr lang="en-US" sz="1400"/>
              <a:t>the summary of your selections</a:t>
            </a:r>
            <a:endParaRPr lang="en-US" sz="1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45" y="1172576"/>
            <a:ext cx="4968786" cy="5089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0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STEP #7 – </a:t>
            </a:r>
            <a:r>
              <a:rPr lang="en-US" b="1" dirty="0" smtClean="0"/>
              <a:t>DEPLOY THE MSI PACKAGE TO END-USER PC </a:t>
            </a:r>
            <a:endParaRPr lang="en-US" b="1" dirty="0"/>
          </a:p>
        </p:txBody>
      </p:sp>
      <p:pic>
        <p:nvPicPr>
          <p:cNvPr id="6" name="Picture 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166" y="2644124"/>
            <a:ext cx="2503597" cy="95482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4" descr="G:\CC&amp;O\R&amp;D\PC_SW\Projects\Rome\Rome web page\internal\JabraMsiPacka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22" y="1788456"/>
            <a:ext cx="2146684" cy="213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/>
          <p:nvPr/>
        </p:nvSpPr>
        <p:spPr>
          <a:xfrm>
            <a:off x="4066373" y="1987577"/>
            <a:ext cx="2681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Lucida Sans Unicode" pitchFamily="34" charset="0"/>
                <a:cs typeface="Lucida Sans Unicode" pitchFamily="34" charset="0"/>
              </a:rPr>
              <a:t>Use your preferred</a:t>
            </a:r>
          </a:p>
          <a:p>
            <a:r>
              <a:rPr lang="en-US" dirty="0" smtClean="0">
                <a:solidFill>
                  <a:prstClr val="black"/>
                </a:solidFill>
                <a:latin typeface="Lucida Sans Unicode" pitchFamily="34" charset="0"/>
                <a:cs typeface="Lucida Sans Unicode" pitchFamily="34" charset="0"/>
              </a:rPr>
              <a:t>deployment tool. E.g.</a:t>
            </a:r>
            <a:endParaRPr lang="en-US" dirty="0">
              <a:solidFill>
                <a:prstClr val="black"/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14" name="Billede 10" descr="Mass Deploymen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4222" y="1875925"/>
            <a:ext cx="4113461" cy="196838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36435" y="4583435"/>
            <a:ext cx="11120718" cy="154904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879194" y="4861796"/>
            <a:ext cx="10453824" cy="3648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b="1" dirty="0" smtClean="0">
                <a:solidFill>
                  <a:schemeClr val="accent1"/>
                </a:solidFill>
              </a:rPr>
              <a:t>Example of </a:t>
            </a:r>
            <a:r>
              <a:rPr lang="en-US" b="1" dirty="0">
                <a:solidFill>
                  <a:schemeClr val="accent1"/>
                </a:solidFill>
              </a:rPr>
              <a:t>deployment tools that support MSI &amp; WMI: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500" dirty="0">
                <a:solidFill>
                  <a:schemeClr val="bg1"/>
                </a:solidFill>
              </a:rPr>
              <a:t>Microsoft System Center Configuration, Microsoft System Center Operations,  IBM Tivoli endpoint manager, Dell KACE, Big FIX, Wyse for Windows installer, </a:t>
            </a:r>
            <a:r>
              <a:rPr lang="en-US" sz="1500" dirty="0" err="1">
                <a:solidFill>
                  <a:schemeClr val="bg1"/>
                </a:solidFill>
              </a:rPr>
              <a:t>Flexera</a:t>
            </a:r>
            <a:endParaRPr lang="en-US" sz="1500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Triangle 20"/>
          <p:cNvSpPr/>
          <p:nvPr/>
        </p:nvSpPr>
        <p:spPr>
          <a:xfrm rot="5400000">
            <a:off x="3149129" y="2466191"/>
            <a:ext cx="543028" cy="46812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riangle 21"/>
          <p:cNvSpPr/>
          <p:nvPr/>
        </p:nvSpPr>
        <p:spPr>
          <a:xfrm rot="5400000">
            <a:off x="7039225" y="2466192"/>
            <a:ext cx="543028" cy="46812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1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772400" y="1898527"/>
            <a:ext cx="3884754" cy="413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091053" y="2553182"/>
            <a:ext cx="3255818" cy="613595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091053" y="3244368"/>
            <a:ext cx="3255818" cy="1620157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091053" y="4945880"/>
            <a:ext cx="3255818" cy="9144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54608" y="1898528"/>
            <a:ext cx="7003207" cy="4130022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16" name="Text Placeholder 3"/>
          <p:cNvSpPr txBox="1">
            <a:spLocks/>
          </p:cNvSpPr>
          <p:nvPr/>
        </p:nvSpPr>
        <p:spPr>
          <a:xfrm>
            <a:off x="960090" y="2274079"/>
            <a:ext cx="6175001" cy="2056451"/>
          </a:xfrm>
          <a:prstGeom prst="rect">
            <a:avLst/>
          </a:prstGeom>
        </p:spPr>
        <p:txBody>
          <a:bodyPr/>
          <a:lstStyle>
            <a:lvl1pPr marL="177800" indent="-177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73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778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7913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779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313131"/>
                </a:solidFill>
              </a:rPr>
              <a:t>Jabra software can be installed on end-user PCs</a:t>
            </a:r>
            <a:r>
              <a:rPr lang="en-US" sz="1800" b="1" dirty="0" smtClean="0">
                <a:solidFill>
                  <a:srgbClr val="313131"/>
                </a:solidFill>
              </a:rPr>
              <a:t>:</a:t>
            </a:r>
            <a:r>
              <a:rPr lang="en-US" sz="1800" smtClean="0">
                <a:solidFill>
                  <a:srgbClr val="313131"/>
                </a:solidFill>
              </a:rPr>
              <a:t/>
            </a:r>
            <a:br>
              <a:rPr lang="en-US" sz="1800" smtClean="0">
                <a:solidFill>
                  <a:srgbClr val="313131"/>
                </a:solidFill>
              </a:rPr>
            </a:br>
            <a:r>
              <a:rPr lang="en-US" sz="1800" smtClean="0">
                <a:solidFill>
                  <a:srgbClr val="313131"/>
                </a:solidFill>
              </a:rPr>
              <a:t/>
            </a:r>
            <a:br>
              <a:rPr lang="en-US" sz="1800" smtClean="0">
                <a:solidFill>
                  <a:srgbClr val="313131"/>
                </a:solidFill>
              </a:rPr>
            </a:br>
            <a:r>
              <a:rPr lang="en-US" smtClean="0">
                <a:solidFill>
                  <a:srgbClr val="313131"/>
                </a:solidFill>
              </a:rPr>
              <a:t>• </a:t>
            </a:r>
            <a:r>
              <a:rPr lang="en-US" dirty="0" smtClean="0">
                <a:solidFill>
                  <a:srgbClr val="313131"/>
                </a:solidFill>
              </a:rPr>
              <a:t>Jabra </a:t>
            </a:r>
            <a:r>
              <a:rPr lang="en-US" dirty="0">
                <a:solidFill>
                  <a:srgbClr val="313131"/>
                </a:solidFill>
              </a:rPr>
              <a:t>Direct </a:t>
            </a:r>
            <a:r>
              <a:rPr lang="en-US" dirty="0" smtClean="0">
                <a:solidFill>
                  <a:srgbClr val="313131"/>
                </a:solidFill>
              </a:rPr>
              <a:t>components</a:t>
            </a:r>
            <a:br>
              <a:rPr lang="en-US" dirty="0" smtClean="0">
                <a:solidFill>
                  <a:srgbClr val="313131"/>
                </a:solidFill>
              </a:rPr>
            </a:br>
            <a:r>
              <a:rPr lang="en-US" dirty="0" smtClean="0">
                <a:solidFill>
                  <a:srgbClr val="313131"/>
                </a:solidFill>
              </a:rPr>
              <a:t>• Jabra </a:t>
            </a:r>
            <a:r>
              <a:rPr lang="en-US" dirty="0">
                <a:solidFill>
                  <a:srgbClr val="313131"/>
                </a:solidFill>
              </a:rPr>
              <a:t>Device </a:t>
            </a:r>
            <a:r>
              <a:rPr lang="en-US" dirty="0" smtClean="0">
                <a:solidFill>
                  <a:srgbClr val="313131"/>
                </a:solidFill>
              </a:rPr>
              <a:t>Updater</a:t>
            </a:r>
            <a:br>
              <a:rPr lang="en-US" dirty="0" smtClean="0">
                <a:solidFill>
                  <a:srgbClr val="313131"/>
                </a:solidFill>
              </a:rPr>
            </a:br>
            <a:r>
              <a:rPr lang="en-US" dirty="0" smtClean="0">
                <a:solidFill>
                  <a:srgbClr val="313131"/>
                </a:solidFill>
              </a:rPr>
              <a:t>• Jabra WMI Provider</a:t>
            </a:r>
            <a:br>
              <a:rPr lang="en-US" dirty="0" smtClean="0">
                <a:solidFill>
                  <a:srgbClr val="313131"/>
                </a:solidFill>
              </a:rPr>
            </a:br>
            <a:endParaRPr lang="en-US" dirty="0">
              <a:solidFill>
                <a:srgbClr val="31313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313131"/>
                </a:solidFill>
              </a:rPr>
              <a:t>When Jabra Device Updater is installed, it will automatically check new connected Jabra USB devices and enforce corporate policies and </a:t>
            </a:r>
            <a:r>
              <a:rPr lang="en-US" sz="1800" b="1" dirty="0" smtClean="0">
                <a:solidFill>
                  <a:srgbClr val="313131"/>
                </a:solidFill>
              </a:rPr>
              <a:t>legislation</a:t>
            </a:r>
            <a:br>
              <a:rPr lang="en-US" sz="1800" b="1" dirty="0" smtClean="0">
                <a:solidFill>
                  <a:srgbClr val="313131"/>
                </a:solidFill>
              </a:rPr>
            </a:br>
            <a:endParaRPr lang="en-US" sz="1800" dirty="0">
              <a:solidFill>
                <a:srgbClr val="31313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313131"/>
                </a:solidFill>
              </a:rPr>
              <a:t>Jabra MSI package can be uninstalled (zero footprint) 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rgbClr val="313131"/>
              </a:solidFill>
            </a:endParaRPr>
          </a:p>
          <a:p>
            <a:pPr>
              <a:lnSpc>
                <a:spcPct val="100000"/>
              </a:lnSpc>
            </a:pPr>
            <a:endParaRPr lang="en-US" dirty="0">
              <a:solidFill>
                <a:srgbClr val="31313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INSTALLATION ON END-USER PC</a:t>
            </a:r>
            <a:endParaRPr lang="en-US" dirty="0"/>
          </a:p>
        </p:txBody>
      </p:sp>
      <p:sp>
        <p:nvSpPr>
          <p:cNvPr id="8" name="Rounded Rectangle 61"/>
          <p:cNvSpPr/>
          <p:nvPr/>
        </p:nvSpPr>
        <p:spPr>
          <a:xfrm>
            <a:off x="8091053" y="2553183"/>
            <a:ext cx="3255818" cy="588306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1400" b="1" kern="0" dirty="0" smtClean="0">
                <a:solidFill>
                  <a:schemeClr val="bg1"/>
                </a:solidFill>
              </a:rPr>
              <a:t>Jabra Direct</a:t>
            </a:r>
            <a:endParaRPr lang="en-US" sz="1400" b="1" kern="0" dirty="0">
              <a:solidFill>
                <a:schemeClr val="bg1"/>
              </a:solidFill>
            </a:endParaRPr>
          </a:p>
        </p:txBody>
      </p:sp>
      <p:sp>
        <p:nvSpPr>
          <p:cNvPr id="9" name="Rounded Rectangle 62"/>
          <p:cNvSpPr/>
          <p:nvPr/>
        </p:nvSpPr>
        <p:spPr>
          <a:xfrm>
            <a:off x="8091053" y="3306876"/>
            <a:ext cx="3255818" cy="1557650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txBody>
          <a:bodyPr rtlCol="0" anchor="t"/>
          <a:lstStyle/>
          <a:p>
            <a:pPr algn="ctr">
              <a:defRPr/>
            </a:pPr>
            <a:r>
              <a:rPr lang="en-US" sz="1400" b="1" kern="0" dirty="0" smtClean="0">
                <a:solidFill>
                  <a:schemeClr val="bg1"/>
                </a:solidFill>
              </a:rPr>
              <a:t>JABRA DEVICE UPDATER</a:t>
            </a:r>
          </a:p>
          <a:p>
            <a:pPr algn="ctr">
              <a:defRPr/>
            </a:pPr>
            <a:r>
              <a:rPr lang="en-US" sz="1400" b="1" kern="0" dirty="0" smtClean="0">
                <a:solidFill>
                  <a:schemeClr val="bg1"/>
                </a:solidFill>
              </a:rPr>
              <a:t>(BACK GROUND SERVICE)</a:t>
            </a:r>
            <a:endParaRPr lang="en-US" sz="1400" b="1" kern="0" dirty="0">
              <a:solidFill>
                <a:schemeClr val="bg1"/>
              </a:solidFill>
            </a:endParaRPr>
          </a:p>
        </p:txBody>
      </p:sp>
      <p:sp>
        <p:nvSpPr>
          <p:cNvPr id="10" name="Rounded Rectangle 63"/>
          <p:cNvSpPr/>
          <p:nvPr/>
        </p:nvSpPr>
        <p:spPr>
          <a:xfrm>
            <a:off x="8091053" y="4988271"/>
            <a:ext cx="3255818" cy="792738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1200" kern="0" dirty="0" smtClean="0">
                <a:solidFill>
                  <a:schemeClr val="bg1"/>
                </a:solidFill>
              </a:rPr>
              <a:t>Jabra WMI Provider </a:t>
            </a:r>
          </a:p>
          <a:p>
            <a:pPr algn="ctr">
              <a:defRPr/>
            </a:pPr>
            <a:r>
              <a:rPr lang="en-US" sz="1200" kern="0" dirty="0">
                <a:solidFill>
                  <a:schemeClr val="bg1"/>
                </a:solidFill>
              </a:rPr>
              <a:t>o</a:t>
            </a:r>
            <a:r>
              <a:rPr lang="en-US" sz="1200" kern="0" dirty="0" smtClean="0">
                <a:solidFill>
                  <a:schemeClr val="bg1"/>
                </a:solidFill>
              </a:rPr>
              <a:t>r client back service for “Audio Device Dashboard”</a:t>
            </a:r>
            <a:endParaRPr lang="en-US" sz="1200" kern="0" dirty="0">
              <a:solidFill>
                <a:schemeClr val="bg1"/>
              </a:solidFill>
            </a:endParaRPr>
          </a:p>
        </p:txBody>
      </p:sp>
      <p:sp>
        <p:nvSpPr>
          <p:cNvPr id="11" name="TextBox 64"/>
          <p:cNvSpPr txBox="1"/>
          <p:nvPr/>
        </p:nvSpPr>
        <p:spPr>
          <a:xfrm>
            <a:off x="8091053" y="2025800"/>
            <a:ext cx="3255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kern="0" dirty="0" smtClean="0">
                <a:solidFill>
                  <a:sysClr val="windowText" lastClr="000000"/>
                </a:solidFill>
              </a:rPr>
              <a:t>END-USER PC</a:t>
            </a:r>
            <a:endParaRPr lang="en-US" sz="20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TextBox 65"/>
          <p:cNvSpPr txBox="1"/>
          <p:nvPr/>
        </p:nvSpPr>
        <p:spPr>
          <a:xfrm>
            <a:off x="8849344" y="4053531"/>
            <a:ext cx="1768446" cy="276999"/>
          </a:xfrm>
          <a:prstGeom prst="rect">
            <a:avLst/>
          </a:prstGeom>
          <a:noFill/>
          <a:ln w="12700">
            <a:solidFill>
              <a:schemeClr val="accent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kern="0" dirty="0" smtClean="0">
                <a:solidFill>
                  <a:schemeClr val="bg1"/>
                </a:solidFill>
              </a:rPr>
              <a:t>Firmware </a:t>
            </a:r>
            <a:r>
              <a:rPr lang="en-US" sz="1200" kern="0" dirty="0">
                <a:solidFill>
                  <a:schemeClr val="bg1"/>
                </a:solidFill>
              </a:rPr>
              <a:t>files</a:t>
            </a:r>
            <a:r>
              <a:rPr lang="en-US" sz="1200" kern="0" dirty="0" smtClean="0">
                <a:solidFill>
                  <a:schemeClr val="bg1"/>
                </a:solidFill>
              </a:rPr>
              <a:t> </a:t>
            </a:r>
            <a:endParaRPr lang="en-US" sz="1200" kern="0" dirty="0">
              <a:solidFill>
                <a:schemeClr val="bg1"/>
              </a:solidFill>
            </a:endParaRPr>
          </a:p>
        </p:txBody>
      </p:sp>
      <p:sp>
        <p:nvSpPr>
          <p:cNvPr id="13" name="TextBox 66"/>
          <p:cNvSpPr txBox="1"/>
          <p:nvPr/>
        </p:nvSpPr>
        <p:spPr>
          <a:xfrm>
            <a:off x="8849344" y="4390458"/>
            <a:ext cx="1768446" cy="276999"/>
          </a:xfrm>
          <a:prstGeom prst="rect">
            <a:avLst/>
          </a:prstGeom>
          <a:noFill/>
          <a:ln w="12700">
            <a:solidFill>
              <a:schemeClr val="accent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kern="0" dirty="0" smtClean="0">
                <a:solidFill>
                  <a:schemeClr val="bg1"/>
                </a:solidFill>
              </a:rPr>
              <a:t>Configuration files</a:t>
            </a:r>
            <a:endParaRPr lang="en-US" sz="12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4391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SYSTEM REQUIREMENTS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6435" y="1565563"/>
            <a:ext cx="5393310" cy="1579418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6435" y="1087701"/>
            <a:ext cx="5393310" cy="4778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734786" y="1168851"/>
            <a:ext cx="4963886" cy="3690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END-USER PC </a:t>
            </a:r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734786" y="1740484"/>
            <a:ext cx="4963886" cy="1349077"/>
          </a:xfrm>
          <a:prstGeom prst="rect">
            <a:avLst/>
          </a:prstGeom>
        </p:spPr>
        <p:txBody>
          <a:bodyPr/>
          <a:lstStyle>
            <a:lvl1pPr marL="177800" indent="-177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73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778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7913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779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rgbClr val="595959"/>
                </a:solidFill>
              </a:rPr>
              <a:t>Windows XP SP3 32bit, or later Microsoft RT not supported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595959"/>
                </a:solidFill>
              </a:rPr>
              <a:t>Microsoft .NET 4.0 Client Profile or .NET Framework Full must be installed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63843" y="1565563"/>
            <a:ext cx="5393310" cy="1579418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63843" y="1087701"/>
            <a:ext cx="5393310" cy="4778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6462194" y="1168851"/>
            <a:ext cx="4963886" cy="3690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IT DEPLOYMENT TOOLS </a:t>
            </a:r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6462194" y="1740484"/>
            <a:ext cx="4963886" cy="1349077"/>
          </a:xfrm>
          <a:prstGeom prst="rect">
            <a:avLst/>
          </a:prstGeom>
        </p:spPr>
        <p:txBody>
          <a:bodyPr/>
          <a:lstStyle>
            <a:lvl1pPr marL="177800" indent="-177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73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778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7913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779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200" dirty="0">
                <a:solidFill>
                  <a:srgbClr val="595959"/>
                </a:solidFill>
              </a:rPr>
              <a:t>Supporting the Microsoft MSI and WMI standard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>
                <a:solidFill>
                  <a:srgbClr val="595959"/>
                </a:solidFill>
              </a:rPr>
              <a:t>E.g. Microsoft System Center Configuration, Microsoft System Center Operations, Active directories, Group Policies, IBM Tivoli endpoint manager, Dell KACE, Big FIX, Wyse for Windows installer, </a:t>
            </a:r>
            <a:r>
              <a:rPr lang="en-US" sz="1200" dirty="0" err="1">
                <a:solidFill>
                  <a:srgbClr val="595959"/>
                </a:solidFill>
              </a:rPr>
              <a:t>Flexera</a:t>
            </a:r>
            <a:r>
              <a:rPr lang="en-US" sz="1200" dirty="0">
                <a:solidFill>
                  <a:srgbClr val="595959"/>
                </a:solidFill>
              </a:rPr>
              <a:t>, Altiris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36435" y="3782284"/>
            <a:ext cx="5393310" cy="2369133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36435" y="3304423"/>
            <a:ext cx="5393310" cy="4778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734786" y="3385573"/>
            <a:ext cx="4963886" cy="3690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IT ADMIN PC TO ACCESS JABRA XPRESS </a:t>
            </a:r>
          </a:p>
        </p:txBody>
      </p:sp>
      <p:sp>
        <p:nvSpPr>
          <p:cNvPr id="26" name="Text Placeholder 3"/>
          <p:cNvSpPr txBox="1">
            <a:spLocks/>
          </p:cNvSpPr>
          <p:nvPr/>
        </p:nvSpPr>
        <p:spPr>
          <a:xfrm>
            <a:off x="734786" y="4012626"/>
            <a:ext cx="4963886" cy="1349077"/>
          </a:xfrm>
          <a:prstGeom prst="rect">
            <a:avLst/>
          </a:prstGeom>
        </p:spPr>
        <p:txBody>
          <a:bodyPr/>
          <a:lstStyle>
            <a:lvl1pPr marL="177800" indent="-177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73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778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7913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779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rgbClr val="595959"/>
                </a:solidFill>
              </a:rPr>
              <a:t>Mass Deployment and Asset management tool - Minimum requirements:</a:t>
            </a:r>
          </a:p>
          <a:p>
            <a:pPr marL="0" indent="0">
              <a:lnSpc>
                <a:spcPct val="100000"/>
              </a:lnSpc>
              <a:buNone/>
            </a:pPr>
            <a:endParaRPr lang="en-US" sz="500" dirty="0">
              <a:solidFill>
                <a:srgbClr val="595959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595959"/>
                </a:solidFill>
              </a:rPr>
              <a:t>Internet access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595959"/>
                </a:solidFill>
              </a:rPr>
              <a:t>Internet Explorer 9 or later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595959"/>
                </a:solidFill>
              </a:rPr>
              <a:t>Chrome 44 or later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595959"/>
                </a:solidFill>
              </a:rPr>
              <a:t>Firefox 40 or later</a:t>
            </a:r>
            <a:endParaRPr lang="en-US" sz="1400" dirty="0">
              <a:solidFill>
                <a:srgbClr val="595959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263843" y="3782284"/>
            <a:ext cx="5393310" cy="2369133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263843" y="3304423"/>
            <a:ext cx="5393310" cy="4778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6462194" y="3385573"/>
            <a:ext cx="4963886" cy="36900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JABRA PROFESSIONAL USB AUDIO DEVICES</a:t>
            </a:r>
          </a:p>
        </p:txBody>
      </p:sp>
      <p:sp>
        <p:nvSpPr>
          <p:cNvPr id="30" name="Text Placeholder 3"/>
          <p:cNvSpPr txBox="1">
            <a:spLocks/>
          </p:cNvSpPr>
          <p:nvPr/>
        </p:nvSpPr>
        <p:spPr>
          <a:xfrm>
            <a:off x="6462194" y="4012626"/>
            <a:ext cx="4963886" cy="1349077"/>
          </a:xfrm>
          <a:prstGeom prst="rect">
            <a:avLst/>
          </a:prstGeom>
        </p:spPr>
        <p:txBody>
          <a:bodyPr/>
          <a:lstStyle>
            <a:lvl1pPr marL="177800" indent="-177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73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778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7913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779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200" dirty="0">
                <a:solidFill>
                  <a:srgbClr val="595959"/>
                </a:solidFill>
              </a:rPr>
              <a:t>Jabra PRO™ 9400 Series, Jabra PRO™ 925, 930 &amp; 935, Jabra GO™ 6470, Jabra Motion Office, Jabra Supreme UC, Motion UC &amp; Stealth UC, Jabra EVOLVE series, Jabra BIZ™ 2300 &amp; 2400/2400 II Series, Jabra GN2000 USB, Jabra UC Voice™ Series, Jabra SPEAK 410, 450 (Cisco) &amp; 510, Jabra DIAL 550, Jabra HANDSET 450 Cisco, Jabra LINK 850 &amp; 860, LINK 350 </a:t>
            </a:r>
            <a:r>
              <a:rPr lang="en-US" sz="1200" dirty="0" smtClean="0">
                <a:solidFill>
                  <a:srgbClr val="595959"/>
                </a:solidFill>
              </a:rPr>
              <a:t>Adaptor*</a:t>
            </a:r>
            <a:r>
              <a:rPr lang="en-US" sz="1200" dirty="0">
                <a:solidFill>
                  <a:srgbClr val="595959"/>
                </a:solidFill>
              </a:rPr>
              <a:t>(GO 6430), LINK 360 </a:t>
            </a:r>
            <a:r>
              <a:rPr lang="en-US" sz="1200" dirty="0" smtClean="0">
                <a:solidFill>
                  <a:srgbClr val="595959"/>
                </a:solidFill>
              </a:rPr>
              <a:t>Adaptor, </a:t>
            </a:r>
            <a:r>
              <a:rPr lang="en-US" sz="1200" dirty="0">
                <a:solidFill>
                  <a:srgbClr val="595959"/>
                </a:solidFill>
              </a:rPr>
              <a:t>Jabra LINK 220, 220A, 230, 260, 265 &amp; 280 QD to USB Adaptor, and new USB products to come.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900" i="1" dirty="0" smtClean="0">
                <a:solidFill>
                  <a:srgbClr val="595959"/>
                </a:solidFill>
              </a:rPr>
              <a:t>*Adaptor only</a:t>
            </a:r>
            <a:endParaRPr lang="da-DK" sz="900" i="1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7717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END-USER INFORMATION</a:t>
            </a:r>
            <a:endParaRPr lang="en-US" b="1" dirty="0"/>
          </a:p>
        </p:txBody>
      </p:sp>
      <p:sp>
        <p:nvSpPr>
          <p:cNvPr id="16" name="Rectangle 15"/>
          <p:cNvSpPr/>
          <p:nvPr/>
        </p:nvSpPr>
        <p:spPr>
          <a:xfrm>
            <a:off x="536435" y="4583435"/>
            <a:ext cx="11120718" cy="154904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879194" y="4861796"/>
            <a:ext cx="10453824" cy="3648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accent1"/>
                </a:solidFill>
              </a:rPr>
              <a:t>If IT admin has set parameters in MSI package</a:t>
            </a:r>
          </a:p>
          <a:p>
            <a:r>
              <a:rPr lang="en-US" sz="1400" dirty="0">
                <a:solidFill>
                  <a:schemeClr val="bg1"/>
                </a:solidFill>
              </a:rPr>
              <a:t>“Allow user to postpone update”</a:t>
            </a:r>
          </a:p>
          <a:p>
            <a:r>
              <a:rPr lang="en-US" sz="1400" dirty="0">
                <a:solidFill>
                  <a:schemeClr val="bg1"/>
                </a:solidFill>
              </a:rPr>
              <a:t>“Allow user to reject update”</a:t>
            </a:r>
          </a:p>
          <a:p>
            <a:pPr marL="0" indent="0">
              <a:lnSpc>
                <a:spcPct val="100000"/>
              </a:lnSpc>
              <a:buNone/>
            </a:pP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320" y="1157902"/>
            <a:ext cx="4889569" cy="3282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5" t="35270" r="71081" b="29460"/>
          <a:stretch/>
        </p:blipFill>
        <p:spPr bwMode="auto">
          <a:xfrm>
            <a:off x="536435" y="1177770"/>
            <a:ext cx="4021902" cy="3260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02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FIRMWARE UPDATE END-USER INFO</a:t>
            </a:r>
            <a:endParaRPr lang="en-US" b="1" dirty="0"/>
          </a:p>
        </p:txBody>
      </p:sp>
      <p:sp>
        <p:nvSpPr>
          <p:cNvPr id="16" name="Rectangle 15"/>
          <p:cNvSpPr/>
          <p:nvPr/>
        </p:nvSpPr>
        <p:spPr>
          <a:xfrm>
            <a:off x="536435" y="4583435"/>
            <a:ext cx="4838856" cy="152642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740646" y="4792520"/>
            <a:ext cx="4330118" cy="7908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accent1"/>
                </a:solidFill>
              </a:rPr>
              <a:t>Jabra Device Updater </a:t>
            </a:r>
            <a:r>
              <a:rPr lang="en-US" dirty="0">
                <a:solidFill>
                  <a:schemeClr val="bg1"/>
                </a:solidFill>
              </a:rPr>
              <a:t>end-user information when updating Jabra </a:t>
            </a:r>
            <a:r>
              <a:rPr lang="en-US" dirty="0" smtClean="0">
                <a:solidFill>
                  <a:schemeClr val="bg1"/>
                </a:solidFill>
              </a:rPr>
              <a:t>device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35" y="1070911"/>
            <a:ext cx="4838856" cy="3314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502" y="1051118"/>
            <a:ext cx="4196339" cy="3334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579502" y="4583435"/>
            <a:ext cx="4196339" cy="152642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5839132" y="4778665"/>
            <a:ext cx="3756598" cy="7908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accent1"/>
                </a:solidFill>
              </a:rPr>
              <a:t>Recovery instructions </a:t>
            </a:r>
            <a:r>
              <a:rPr lang="en-US" dirty="0">
                <a:solidFill>
                  <a:schemeClr val="bg1"/>
                </a:solidFill>
              </a:rPr>
              <a:t>to end-user in case of unintended Device Firmware Update (DFU) mode interrupt </a:t>
            </a:r>
          </a:p>
        </p:txBody>
      </p:sp>
    </p:spTree>
    <p:extLst>
      <p:ext uri="{BB962C8B-B14F-4D97-AF65-F5344CB8AC3E}">
        <p14:creationId xmlns:p14="http://schemas.microsoft.com/office/powerpoint/2010/main" val="64165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JABRA XPRESS DIAGNOSTIC OPTION</a:t>
            </a:r>
            <a:endParaRPr lang="en-US" b="1" dirty="0"/>
          </a:p>
        </p:txBody>
      </p:sp>
      <p:sp>
        <p:nvSpPr>
          <p:cNvPr id="16" name="Rectangle 15"/>
          <p:cNvSpPr/>
          <p:nvPr/>
        </p:nvSpPr>
        <p:spPr>
          <a:xfrm>
            <a:off x="8459286" y="1180031"/>
            <a:ext cx="3197867" cy="280802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8611687" y="1483708"/>
            <a:ext cx="2965190" cy="23831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500" dirty="0">
                <a:solidFill>
                  <a:schemeClr val="bg1"/>
                </a:solidFill>
              </a:rPr>
              <a:t>Jabra Device Updater logs major events to Windows' Application Log.</a:t>
            </a:r>
          </a:p>
          <a:p>
            <a:pPr>
              <a:lnSpc>
                <a:spcPct val="100000"/>
              </a:lnSpc>
            </a:pPr>
            <a:r>
              <a:rPr lang="en-US" sz="1500" dirty="0">
                <a:solidFill>
                  <a:schemeClr val="bg1"/>
                </a:solidFill>
              </a:rPr>
              <a:t>The log source is called "Jabra Device Updater". </a:t>
            </a:r>
          </a:p>
          <a:p>
            <a:pPr>
              <a:lnSpc>
                <a:spcPct val="100000"/>
              </a:lnSpc>
            </a:pPr>
            <a:r>
              <a:rPr lang="en-US" sz="1500" dirty="0">
                <a:solidFill>
                  <a:schemeClr val="bg1"/>
                </a:solidFill>
              </a:rPr>
              <a:t>The table below shows an overview of logged events. </a:t>
            </a:r>
            <a:endParaRPr lang="da-DK" sz="1500" dirty="0">
              <a:solidFill>
                <a:schemeClr val="bg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35" y="1108364"/>
            <a:ext cx="7732495" cy="2879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4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REPORTING IN WINDOWS EVENT LOG</a:t>
            </a:r>
            <a:endParaRPr lang="en-US" b="1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50" y="1180031"/>
            <a:ext cx="7550777" cy="5007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43747" y="4946074"/>
            <a:ext cx="4017818" cy="775854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2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85309" y="1898528"/>
            <a:ext cx="7971844" cy="413002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WHERE ARE JABRA XPRESS BUSINESS OPPORTUNITIES?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81702" y="2935313"/>
            <a:ext cx="6767949" cy="2056451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Enterprises </a:t>
            </a:r>
            <a:r>
              <a:rPr lang="en-US" sz="2000" dirty="0" smtClean="0">
                <a:solidFill>
                  <a:schemeClr val="bg1"/>
                </a:solidFill>
              </a:rPr>
              <a:t>focus on ENHANCED </a:t>
            </a:r>
            <a:r>
              <a:rPr lang="en-US" sz="2000" dirty="0">
                <a:solidFill>
                  <a:schemeClr val="bg1"/>
                </a:solidFill>
              </a:rPr>
              <a:t>USER EXPERIENCE 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Enterprises </a:t>
            </a:r>
            <a:r>
              <a:rPr lang="en-US" sz="2000" dirty="0" smtClean="0">
                <a:solidFill>
                  <a:schemeClr val="bg1"/>
                </a:solidFill>
              </a:rPr>
              <a:t>invest </a:t>
            </a:r>
            <a:r>
              <a:rPr lang="en-US" sz="2000" dirty="0">
                <a:solidFill>
                  <a:schemeClr val="bg1"/>
                </a:solidFill>
              </a:rPr>
              <a:t>in </a:t>
            </a:r>
            <a:r>
              <a:rPr lang="en-US" sz="2000" dirty="0" smtClean="0">
                <a:solidFill>
                  <a:schemeClr val="bg1"/>
                </a:solidFill>
              </a:rPr>
              <a:t>UC&amp;C SOLUTIONS</a:t>
            </a:r>
            <a:r>
              <a:rPr lang="en-US" sz="2000" dirty="0">
                <a:solidFill>
                  <a:schemeClr val="bg1"/>
                </a:solidFill>
              </a:rPr>
              <a:t> 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IT needs to </a:t>
            </a:r>
            <a:r>
              <a:rPr lang="en-US" sz="2000" dirty="0">
                <a:solidFill>
                  <a:schemeClr val="bg1"/>
                </a:solidFill>
              </a:rPr>
              <a:t>CONTROL mobile </a:t>
            </a:r>
            <a:r>
              <a:rPr lang="en-US" sz="2000" dirty="0" smtClean="0">
                <a:solidFill>
                  <a:schemeClr val="bg1"/>
                </a:solidFill>
              </a:rPr>
              <a:t>devices</a:t>
            </a:r>
            <a:r>
              <a:rPr lang="en-US" sz="2000" dirty="0">
                <a:solidFill>
                  <a:schemeClr val="bg1"/>
                </a:solidFill>
              </a:rPr>
              <a:t> 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IT needs solutions </a:t>
            </a:r>
            <a:r>
              <a:rPr lang="en-US" sz="2000" dirty="0">
                <a:solidFill>
                  <a:schemeClr val="bg1"/>
                </a:solidFill>
              </a:rPr>
              <a:t>to gain HIGHER  </a:t>
            </a:r>
            <a:r>
              <a:rPr lang="en-US" sz="2000" dirty="0" smtClean="0">
                <a:solidFill>
                  <a:schemeClr val="bg1"/>
                </a:solidFill>
              </a:rPr>
              <a:t>EFFICIENCY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4" t="1389" r="30675" b="1389"/>
          <a:stretch/>
        </p:blipFill>
        <p:spPr/>
      </p:pic>
    </p:spTree>
    <p:extLst>
      <p:ext uri="{BB962C8B-B14F-4D97-AF65-F5344CB8AC3E}">
        <p14:creationId xmlns:p14="http://schemas.microsoft.com/office/powerpoint/2010/main" val="6770504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IT ADMINISTRATORS WEB PAGE</a:t>
            </a:r>
            <a:endParaRPr lang="en-US" b="1" dirty="0"/>
          </a:p>
        </p:txBody>
      </p:sp>
      <p:sp>
        <p:nvSpPr>
          <p:cNvPr id="16" name="Rectangle 15"/>
          <p:cNvSpPr/>
          <p:nvPr/>
        </p:nvSpPr>
        <p:spPr>
          <a:xfrm>
            <a:off x="8459286" y="1180031"/>
            <a:ext cx="3197867" cy="141076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8611687" y="1373431"/>
            <a:ext cx="2965190" cy="9408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PLEASE VISIT: </a:t>
            </a:r>
            <a:r>
              <a:rPr lang="en-US" sz="1600" dirty="0" err="1" smtClean="0">
                <a:solidFill>
                  <a:schemeClr val="bg1"/>
                </a:solidFill>
              </a:rPr>
              <a:t>www.jabra.com</a:t>
            </a:r>
            <a:r>
              <a:rPr lang="en-US" sz="1600" dirty="0" smtClean="0">
                <a:solidFill>
                  <a:schemeClr val="bg1"/>
                </a:solidFill>
              </a:rPr>
              <a:t>/</a:t>
            </a:r>
            <a:r>
              <a:rPr lang="en-US" sz="1600" dirty="0" err="1" smtClean="0">
                <a:solidFill>
                  <a:schemeClr val="bg1"/>
                </a:solidFill>
              </a:rPr>
              <a:t>xpress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34" y="1180031"/>
            <a:ext cx="7732495" cy="5148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994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4947" t="24556" r="2905" b="53352"/>
          <a:stretch/>
        </p:blipFill>
        <p:spPr>
          <a:xfrm>
            <a:off x="0" y="0"/>
            <a:ext cx="12193588" cy="44029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352" y="4810192"/>
            <a:ext cx="11120717" cy="493787"/>
          </a:xfrm>
        </p:spPr>
        <p:txBody>
          <a:bodyPr/>
          <a:lstStyle/>
          <a:p>
            <a:r>
              <a:rPr lang="en-US" b="1" dirty="0" smtClean="0"/>
              <a:t>YOUR BUSINESS OPPORTUNITY ELEVATOR PITCHES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7580" y="3865362"/>
            <a:ext cx="8341138" cy="52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222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JABRA XPRESS - WHAT’S IN </a:t>
            </a:r>
            <a:r>
              <a:rPr lang="en-US" dirty="0" smtClean="0"/>
              <a:t>IT FOR </a:t>
            </a:r>
            <a:r>
              <a:rPr lang="en-US" dirty="0"/>
              <a:t>YOU? </a:t>
            </a:r>
            <a:br>
              <a:rPr lang="en-US" dirty="0"/>
            </a:br>
            <a:r>
              <a:rPr lang="en-US" b="1" dirty="0"/>
              <a:t>3 BUSINESS OPPORTUNITIES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311785" y="1419068"/>
            <a:ext cx="3559992" cy="13955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097161" y="1438980"/>
            <a:ext cx="3559992" cy="19060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25441" y="1419068"/>
            <a:ext cx="3559992" cy="14082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30036" y="1724994"/>
            <a:ext cx="267248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00000"/>
                </a:solidFill>
              </a:rPr>
              <a:t>MORE HARDWARE SALES OPPORTUNITIES </a:t>
            </a:r>
          </a:p>
        </p:txBody>
      </p:sp>
      <p:sp>
        <p:nvSpPr>
          <p:cNvPr id="7" name="Rectangle 6"/>
          <p:cNvSpPr/>
          <p:nvPr/>
        </p:nvSpPr>
        <p:spPr>
          <a:xfrm>
            <a:off x="5240072" y="1818392"/>
            <a:ext cx="21890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BUILD CUSTOMER LOYALTY</a:t>
            </a:r>
          </a:p>
        </p:txBody>
      </p:sp>
      <p:sp>
        <p:nvSpPr>
          <p:cNvPr id="8" name="Rectangle 7"/>
          <p:cNvSpPr/>
          <p:nvPr/>
        </p:nvSpPr>
        <p:spPr>
          <a:xfrm>
            <a:off x="8950035" y="1607162"/>
            <a:ext cx="27624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DOOR OPENER/QUALIFIER </a:t>
            </a:r>
            <a:r>
              <a:rPr lang="en-US" sz="16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1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UC PITCH TO GLOBAL ACCOUNTS AND/OR CC CUSTOMERS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525441" y="2806577"/>
            <a:ext cx="3559992" cy="3386405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703715" y="4145493"/>
            <a:ext cx="3332730" cy="14325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</a:rPr>
              <a:t>All users get their headsets configured to their specific needs and fully up-to-date – all at once.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</a:rPr>
              <a:t>IT Adm. gain in efficiency – they save time and take full control of all Jabra USB devices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3715" y="3040806"/>
            <a:ext cx="33327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+mj-lt"/>
              </a:rPr>
              <a:t>Jabra Xpress maximizes your customers’ headsets ROI 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by remotely deploying, managing and updating audio devices in record time.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10817" y="2806577"/>
            <a:ext cx="3559992" cy="3386405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097161" y="3325091"/>
            <a:ext cx="3559992" cy="2872683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/>
          <p:cNvSpPr txBox="1">
            <a:spLocks/>
          </p:cNvSpPr>
          <p:nvPr/>
        </p:nvSpPr>
        <p:spPr>
          <a:xfrm>
            <a:off x="4424931" y="4020798"/>
            <a:ext cx="3332730" cy="14325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</a:rPr>
              <a:t>Superior audio quality for greater user experience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bg1"/>
                </a:solidFill>
              </a:rPr>
              <a:t>Plug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and Play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solution </a:t>
            </a:r>
            <a:r>
              <a:rPr lang="en-US" sz="1400" dirty="0">
                <a:solidFill>
                  <a:schemeClr val="bg1"/>
                </a:solidFill>
              </a:rPr>
              <a:t>MS or CISCO certified for seamless system integration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</a:rPr>
              <a:t>Future proof solutions by adding Jabra Xpress for customers’ investment protection and faster ROI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424931" y="3040806"/>
            <a:ext cx="33327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+mj-lt"/>
              </a:rPr>
              <a:t>Pitch the end-to-end Intelligent audio solution from Jabra</a:t>
            </a:r>
          </a:p>
          <a:p>
            <a:r>
              <a:rPr lang="en-US" sz="1400" b="1" dirty="0">
                <a:solidFill>
                  <a:schemeClr val="bg1"/>
                </a:solidFill>
                <a:latin typeface="+mj-lt"/>
              </a:rPr>
              <a:t>You can offer your customers: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210792" y="3637417"/>
            <a:ext cx="333273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+mj-lt"/>
              </a:rPr>
              <a:t>Jabra Xpress starts to add real value for customers with 50+ USB headsets. 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More headsets, more softphones, and more Jabra Xpress plays a significant role enhancing users experience and productivity, which smoothens and accelerates UC adoption.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1414" y="1621017"/>
            <a:ext cx="7594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 dirty="0" smtClean="0">
                <a:solidFill>
                  <a:srgbClr val="000000"/>
                </a:solidFill>
              </a:rPr>
              <a:t>1</a:t>
            </a:r>
            <a:endParaRPr lang="en-GB" sz="6000" b="1" dirty="0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24817" y="1618802"/>
            <a:ext cx="7594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281965" y="1492111"/>
            <a:ext cx="7594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 dirty="0" smtClean="0">
                <a:solidFill>
                  <a:srgbClr val="000000"/>
                </a:solidFill>
              </a:rPr>
              <a:t>3</a:t>
            </a:r>
            <a:endParaRPr lang="en-GB" sz="6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1160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838943" y="1385909"/>
            <a:ext cx="7818210" cy="22578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WHAT’S IN </a:t>
            </a:r>
            <a:r>
              <a:rPr lang="en-US" dirty="0" smtClean="0"/>
              <a:t>IT FOR INFORMATION TECHNOLOGY </a:t>
            </a:r>
            <a:r>
              <a:rPr lang="en-US" dirty="0"/>
              <a:t>ADMINISTRATORS?</a:t>
            </a:r>
            <a:br>
              <a:rPr lang="en-US" dirty="0"/>
            </a:br>
            <a:r>
              <a:rPr lang="en-US" b="1" dirty="0"/>
              <a:t>SIMPLICITY – MORE CONTROL – HIGHER EFFICIENCY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81702" y="1623327"/>
            <a:ext cx="3269917" cy="156321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b="1" dirty="0"/>
              <a:t>Jabra Xpress is an online service designed for IT professionals to remotely mass deploy &amp; manage Jabra USB headsets in record time</a:t>
            </a:r>
            <a:r>
              <a:rPr lang="en-US" b="1" dirty="0" smtClean="0"/>
              <a:t>.</a:t>
            </a:r>
            <a:endParaRPr lang="en-US" b="1" dirty="0"/>
          </a:p>
          <a:p>
            <a:pPr>
              <a:lnSpc>
                <a:spcPct val="100000"/>
              </a:lnSpc>
            </a:pPr>
            <a:endParaRPr lang="en-US" b="1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16" b="16"/>
          <a:stretch>
            <a:fillRect/>
          </a:stretch>
        </p:blipFill>
        <p:spPr>
          <a:xfrm>
            <a:off x="536435" y="1385909"/>
            <a:ext cx="3312000" cy="19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 t="2961" r="5301" b="2878"/>
          <a:stretch/>
        </p:blipFill>
        <p:spPr>
          <a:xfrm>
            <a:off x="536435" y="1387901"/>
            <a:ext cx="3312000" cy="2255844"/>
          </a:xfrm>
          <a:prstGeom prst="rect">
            <a:avLst/>
          </a:prstGeom>
        </p:spPr>
      </p:pic>
      <p:sp>
        <p:nvSpPr>
          <p:cNvPr id="27" name="Text Placeholder 3"/>
          <p:cNvSpPr txBox="1">
            <a:spLocks/>
          </p:cNvSpPr>
          <p:nvPr/>
        </p:nvSpPr>
        <p:spPr>
          <a:xfrm>
            <a:off x="7903187" y="2016537"/>
            <a:ext cx="3753966" cy="14325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400" dirty="0"/>
              <a:t>Simplifies &amp; accelerate IT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management </a:t>
            </a:r>
            <a:r>
              <a:rPr lang="en-US" sz="1400" dirty="0"/>
              <a:t>tasks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400" dirty="0"/>
              <a:t>Gives IT greater control </a:t>
            </a:r>
            <a:r>
              <a:rPr lang="en-US" sz="1400" dirty="0" smtClean="0"/>
              <a:t>of </a:t>
            </a:r>
            <a:br>
              <a:rPr lang="en-US" sz="1400" dirty="0" smtClean="0"/>
            </a:br>
            <a:r>
              <a:rPr lang="en-US" sz="1400" dirty="0" smtClean="0"/>
              <a:t>Jabra </a:t>
            </a:r>
            <a:r>
              <a:rPr lang="en-US" sz="1400" dirty="0"/>
              <a:t>audio </a:t>
            </a:r>
            <a:r>
              <a:rPr lang="en-US" sz="1400" dirty="0" smtClean="0"/>
              <a:t>devices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400" dirty="0" smtClean="0"/>
              <a:t>Enables IT to gain higher efficiency</a:t>
            </a:r>
            <a:endParaRPr lang="en-US" sz="1400" dirty="0"/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7903187" y="1623327"/>
            <a:ext cx="3612679" cy="3100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500" b="1" dirty="0"/>
              <a:t>A SERVICE THAT: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848435" y="3656573"/>
            <a:ext cx="7818210" cy="259080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099" y="3853902"/>
            <a:ext cx="2946007" cy="2174257"/>
          </a:xfrm>
          <a:prstGeom prst="rect">
            <a:avLst/>
          </a:prstGeom>
        </p:spPr>
      </p:pic>
      <p:sp>
        <p:nvSpPr>
          <p:cNvPr id="36" name="Text Placeholder 3"/>
          <p:cNvSpPr txBox="1">
            <a:spLocks/>
          </p:cNvSpPr>
          <p:nvPr/>
        </p:nvSpPr>
        <p:spPr>
          <a:xfrm>
            <a:off x="7903187" y="4593481"/>
            <a:ext cx="3457540" cy="14325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EASY DEPLOYMENT – 2 options for extended flexibility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SMART ASSET MANAGEMENT – incl. diagnostics &amp; reporting tools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AGILE MAINTENANCE - incl. settings, change of settings, firmware updates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7903187" y="3964742"/>
            <a:ext cx="3612679" cy="3100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500" b="1" dirty="0"/>
              <a:t>HOW? WITH A SET </a:t>
            </a:r>
            <a:r>
              <a:rPr lang="en-US" sz="1500" b="1" dirty="0" smtClean="0"/>
              <a:t>OF </a:t>
            </a:r>
            <a:r>
              <a:rPr lang="en-US" sz="1500" b="1" dirty="0"/>
              <a:t>SMART TOOLS ENABLING: 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4181702" y="4000368"/>
            <a:ext cx="3269917" cy="4780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b="1" dirty="0"/>
              <a:t>KEY BENEFITS</a:t>
            </a:r>
          </a:p>
        </p:txBody>
      </p:sp>
      <p:sp>
        <p:nvSpPr>
          <p:cNvPr id="39" name="Text Placeholder 3"/>
          <p:cNvSpPr txBox="1">
            <a:spLocks/>
          </p:cNvSpPr>
          <p:nvPr/>
        </p:nvSpPr>
        <p:spPr>
          <a:xfrm>
            <a:off x="4149221" y="4478394"/>
            <a:ext cx="3501218" cy="14325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400" dirty="0"/>
              <a:t>Faster UC </a:t>
            </a:r>
            <a:r>
              <a:rPr lang="en-US" sz="1400" dirty="0" smtClean="0"/>
              <a:t>adoption</a:t>
            </a:r>
            <a:endParaRPr lang="en-US" sz="14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400" dirty="0"/>
              <a:t>Enhanced user </a:t>
            </a:r>
            <a:r>
              <a:rPr lang="en-US" sz="1400" dirty="0" smtClean="0"/>
              <a:t>satisfaction </a:t>
            </a:r>
            <a:r>
              <a:rPr lang="en-US" sz="1400" dirty="0"/>
              <a:t>&amp; </a:t>
            </a:r>
            <a:r>
              <a:rPr lang="en-US" sz="1400" dirty="0" smtClean="0"/>
              <a:t>productivity</a:t>
            </a:r>
            <a:endParaRPr lang="en-US" sz="14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400" dirty="0"/>
              <a:t>Maximized headsets ROI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36435" y="3629890"/>
            <a:ext cx="3360038" cy="2590800"/>
          </a:xfrm>
          <a:prstGeom prst="rect">
            <a:avLst/>
          </a:prstGeom>
          <a:noFill/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18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51961"/>
          <a:stretch/>
        </p:blipFill>
        <p:spPr>
          <a:xfrm>
            <a:off x="0" y="-13856"/>
            <a:ext cx="12193588" cy="44029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352" y="4810192"/>
            <a:ext cx="11120717" cy="493787"/>
          </a:xfrm>
        </p:spPr>
        <p:txBody>
          <a:bodyPr/>
          <a:lstStyle/>
          <a:p>
            <a:r>
              <a:rPr lang="en-US" b="1" dirty="0"/>
              <a:t>MARKETING</a:t>
            </a:r>
            <a:br>
              <a:rPr lang="en-US" b="1" dirty="0"/>
            </a:br>
            <a:r>
              <a:rPr lang="en-US" b="1" dirty="0"/>
              <a:t>GO-TO-MARKET RECOMMENDATION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7580" y="3865362"/>
            <a:ext cx="8341138" cy="52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842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295145" y="2314862"/>
            <a:ext cx="5393310" cy="282424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95145" y="4553251"/>
            <a:ext cx="5393310" cy="961661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6435" y="2342714"/>
            <a:ext cx="5393310" cy="3172198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6435" y="1475627"/>
            <a:ext cx="5393310" cy="12185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 TO RAISE THE JABRA XPRESS LEVEL OF ENGAGEMENT?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4786" y="1667616"/>
            <a:ext cx="4963886" cy="95733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300" b="1" dirty="0"/>
              <a:t>ADDRESS IN KEY MESSAGING</a:t>
            </a:r>
            <a:br>
              <a:rPr lang="en-US" sz="2300" b="1" dirty="0"/>
            </a:br>
            <a:r>
              <a:rPr lang="en-US" sz="2300" b="1" dirty="0"/>
              <a:t> “IT PAIN POINTS”</a:t>
            </a:r>
          </a:p>
          <a:p>
            <a:pPr>
              <a:lnSpc>
                <a:spcPct val="100000"/>
              </a:lnSpc>
            </a:pPr>
            <a:endParaRPr lang="en-US" sz="23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34786" y="2947074"/>
            <a:ext cx="4963886" cy="1587668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rgbClr val="313131"/>
                </a:solidFill>
              </a:rPr>
              <a:t>ITDMs WANT TO</a:t>
            </a:r>
            <a:r>
              <a:rPr lang="en-US" sz="1800" b="1" dirty="0" smtClean="0">
                <a:solidFill>
                  <a:srgbClr val="313131"/>
                </a:solidFill>
              </a:rPr>
              <a:t>:</a:t>
            </a:r>
            <a:endParaRPr lang="en-US" dirty="0">
              <a:solidFill>
                <a:srgbClr val="313131"/>
              </a:solidFill>
            </a:endParaRPr>
          </a:p>
          <a:p>
            <a:r>
              <a:rPr lang="en-US" dirty="0">
                <a:solidFill>
                  <a:srgbClr val="313131"/>
                </a:solidFill>
              </a:rPr>
              <a:t>Have control </a:t>
            </a:r>
          </a:p>
          <a:p>
            <a:r>
              <a:rPr lang="en-US" dirty="0">
                <a:solidFill>
                  <a:srgbClr val="313131"/>
                </a:solidFill>
              </a:rPr>
              <a:t>Save time</a:t>
            </a:r>
          </a:p>
          <a:p>
            <a:r>
              <a:rPr lang="en-US" dirty="0">
                <a:solidFill>
                  <a:srgbClr val="313131"/>
                </a:solidFill>
              </a:rPr>
              <a:t>Have tools that simplify their tasks</a:t>
            </a:r>
          </a:p>
          <a:p>
            <a:r>
              <a:rPr lang="en-US" dirty="0">
                <a:solidFill>
                  <a:srgbClr val="313131"/>
                </a:solidFill>
              </a:rPr>
              <a:t>Decrease the number of ticket/calls related to devices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295145" y="1475627"/>
            <a:ext cx="5393310" cy="12185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6493496" y="1667616"/>
            <a:ext cx="4963886" cy="9573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300" b="1" dirty="0"/>
              <a:t>SELL THE COMPLETE JABRA SOLUTION</a:t>
            </a:r>
          </a:p>
        </p:txBody>
      </p:sp>
      <p:sp>
        <p:nvSpPr>
          <p:cNvPr id="17" name="Text Placeholder 3"/>
          <p:cNvSpPr txBox="1">
            <a:spLocks/>
          </p:cNvSpPr>
          <p:nvPr/>
        </p:nvSpPr>
        <p:spPr>
          <a:xfrm>
            <a:off x="6493496" y="2829902"/>
            <a:ext cx="4963886" cy="1587668"/>
          </a:xfrm>
          <a:prstGeom prst="rect">
            <a:avLst/>
          </a:prstGeom>
        </p:spPr>
        <p:txBody>
          <a:bodyPr/>
          <a:lstStyle>
            <a:lvl1pPr marL="177800" indent="-177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73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778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7913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779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dirty="0"/>
              <a:t>Don’t sell Jabra Xpress as a standalone service, but as an integrated part of the sales pitch.</a:t>
            </a:r>
          </a:p>
          <a:p>
            <a:pPr marL="0" indent="0">
              <a:buFont typeface="Wingdings" charset="2"/>
              <a:buNone/>
            </a:pPr>
            <a:endParaRPr lang="en-US" sz="500" dirty="0"/>
          </a:p>
          <a:p>
            <a:pPr marL="0" indent="0">
              <a:buFont typeface="Wingdings" charset="2"/>
              <a:buNone/>
            </a:pPr>
            <a:r>
              <a:rPr lang="en-US" dirty="0"/>
              <a:t>Wrap up your Jabra sales pitch with Jabra Xpress. </a:t>
            </a:r>
            <a:endParaRPr lang="en-US" dirty="0" smtClean="0"/>
          </a:p>
          <a:p>
            <a:pPr marL="0" indent="0">
              <a:buFont typeface="Wingdings" charset="2"/>
              <a:buNone/>
            </a:pPr>
            <a:r>
              <a:rPr lang="en-US" b="1" dirty="0" smtClean="0"/>
              <a:t>Offer </a:t>
            </a:r>
            <a:r>
              <a:rPr lang="en-US" b="1" dirty="0"/>
              <a:t>your customers a complete Jabra intelligent audio solution with Jabra Xpress</a:t>
            </a:r>
            <a:r>
              <a:rPr lang="en-US" dirty="0"/>
              <a:t> - an online service INCLUDED.</a:t>
            </a: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6660544" y="4796118"/>
            <a:ext cx="4796838" cy="7187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0" algn="ctr"/>
            <a:r>
              <a:rPr lang="en-US" sz="3000" b="1" dirty="0">
                <a:solidFill>
                  <a:schemeClr val="accent1"/>
                </a:solidFill>
              </a:rPr>
              <a:t>MAKE IT SIMPLE!</a:t>
            </a:r>
            <a:endParaRPr lang="da-DK" sz="3000" b="1" dirty="0">
              <a:solidFill>
                <a:schemeClr val="accent1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6606090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oncept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" t="12781" r="1748" b="16781"/>
          <a:stretch/>
        </p:blipFill>
        <p:spPr>
          <a:xfrm>
            <a:off x="-228482" y="0"/>
            <a:ext cx="1242207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295145" y="3429000"/>
            <a:ext cx="5393310" cy="24374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6435" y="3422073"/>
            <a:ext cx="5393310" cy="2444346"/>
          </a:xfrm>
          <a:prstGeom prst="rect">
            <a:avLst/>
          </a:prstGeom>
          <a:solidFill>
            <a:srgbClr val="3131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6435" y="1475627"/>
            <a:ext cx="5393310" cy="19464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COMMUNICATION RECOMMENDATION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4786" y="1667616"/>
            <a:ext cx="4963886" cy="95733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300" b="1" dirty="0"/>
              <a:t>PITCH THE END-TO-END INTELLIGENT AUDIO SOLUTION FROM JABRA AND OFFER YOUR CUSTOMERS:</a:t>
            </a:r>
          </a:p>
          <a:p>
            <a:pPr>
              <a:lnSpc>
                <a:spcPct val="100000"/>
              </a:lnSpc>
            </a:pPr>
            <a:endParaRPr lang="en-US" sz="23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51147" y="3759417"/>
            <a:ext cx="4963886" cy="1587668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Superior audio quality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for </a:t>
            </a:r>
            <a:r>
              <a:rPr lang="en-US" dirty="0" smtClean="0">
                <a:solidFill>
                  <a:schemeClr val="bg1"/>
                </a:solidFill>
              </a:rPr>
              <a:t>a greater </a:t>
            </a:r>
            <a:r>
              <a:rPr lang="en-US" dirty="0">
                <a:solidFill>
                  <a:schemeClr val="bg1"/>
                </a:solidFill>
              </a:rPr>
              <a:t>user experience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A solution </a:t>
            </a:r>
            <a:r>
              <a:rPr lang="en-US" dirty="0">
                <a:solidFill>
                  <a:schemeClr val="bg1"/>
                </a:solidFill>
              </a:rPr>
              <a:t>b</a:t>
            </a:r>
            <a:r>
              <a:rPr lang="en-US" dirty="0" smtClean="0">
                <a:solidFill>
                  <a:schemeClr val="bg1"/>
                </a:solidFill>
              </a:rPr>
              <a:t>ased </a:t>
            </a:r>
            <a:r>
              <a:rPr lang="en-US" dirty="0">
                <a:solidFill>
                  <a:schemeClr val="bg1"/>
                </a:solidFill>
              </a:rPr>
              <a:t>on standard Microsoft technology</a:t>
            </a:r>
            <a:r>
              <a:rPr lang="en-US" dirty="0" smtClean="0">
                <a:solidFill>
                  <a:schemeClr val="bg1"/>
                </a:solidFill>
              </a:rPr>
              <a:t>*, for </a:t>
            </a:r>
            <a:r>
              <a:rPr lang="en-US" dirty="0">
                <a:solidFill>
                  <a:schemeClr val="bg1"/>
                </a:solidFill>
              </a:rPr>
              <a:t>seamless system integration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Future proof solutions by adding Jabra Software/services - for customers’ investment protection and faster ROI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295145" y="1475626"/>
            <a:ext cx="5393310" cy="195337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6493496" y="1667615"/>
            <a:ext cx="4963886" cy="15724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300" b="1" dirty="0">
                <a:solidFill>
                  <a:schemeClr val="bg1"/>
                </a:solidFill>
              </a:rPr>
              <a:t>JABRA SOFTWARE </a:t>
            </a:r>
            <a:r>
              <a:rPr lang="en-US" sz="2300" b="1" dirty="0" smtClean="0">
                <a:solidFill>
                  <a:schemeClr val="bg1"/>
                </a:solidFill>
              </a:rPr>
              <a:t>&amp; </a:t>
            </a:r>
            <a:r>
              <a:rPr lang="en-US" sz="2300" b="1" dirty="0">
                <a:solidFill>
                  <a:schemeClr val="bg1"/>
                </a:solidFill>
              </a:rPr>
              <a:t>SERVICES FOR PROFESSIONALS  TO </a:t>
            </a:r>
            <a:r>
              <a:rPr lang="en-US" sz="2300" b="1" dirty="0" smtClean="0">
                <a:solidFill>
                  <a:schemeClr val="bg1"/>
                </a:solidFill>
              </a:rPr>
              <a:t>GO </a:t>
            </a:r>
            <a:r>
              <a:rPr lang="en-US" sz="2300" b="1" dirty="0">
                <a:solidFill>
                  <a:schemeClr val="bg1"/>
                </a:solidFill>
              </a:rPr>
              <a:t>THE EXTRA MILE AND PERFORM AT THEIR BEST </a:t>
            </a:r>
          </a:p>
          <a:p>
            <a:pPr>
              <a:lnSpc>
                <a:spcPct val="100000"/>
              </a:lnSpc>
            </a:pPr>
            <a:endParaRPr lang="en-US" sz="2300" b="1" dirty="0">
              <a:solidFill>
                <a:schemeClr val="bg1"/>
              </a:solidFill>
            </a:endParaRP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93496" y="3759417"/>
            <a:ext cx="4963886" cy="1587668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rgbClr val="313131"/>
                </a:solidFill>
              </a:rPr>
              <a:t>ADD JABRA XPRESS TO:</a:t>
            </a:r>
          </a:p>
          <a:p>
            <a:r>
              <a:rPr lang="en-US" dirty="0">
                <a:solidFill>
                  <a:srgbClr val="313131"/>
                </a:solidFill>
              </a:rPr>
              <a:t>Simplify IT management task &amp; accelerate UC adoption</a:t>
            </a:r>
          </a:p>
          <a:p>
            <a:r>
              <a:rPr lang="en-US" dirty="0">
                <a:solidFill>
                  <a:srgbClr val="313131"/>
                </a:solidFill>
              </a:rPr>
              <a:t>Gain control &amp; enhance user satisfaction and productivity </a:t>
            </a:r>
          </a:p>
          <a:p>
            <a:r>
              <a:rPr lang="en-US" dirty="0">
                <a:solidFill>
                  <a:srgbClr val="313131"/>
                </a:solidFill>
              </a:rPr>
              <a:t>Gain higher efficiency &amp; maximize headset ROI</a:t>
            </a:r>
          </a:p>
        </p:txBody>
      </p:sp>
    </p:spTree>
    <p:extLst>
      <p:ext uri="{BB962C8B-B14F-4D97-AF65-F5344CB8AC3E}">
        <p14:creationId xmlns:p14="http://schemas.microsoft.com/office/powerpoint/2010/main" val="17969256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MARKETING DELIVERABLES AT YOUR DISPOSAL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7191338" y="2323513"/>
            <a:ext cx="4465815" cy="3715042"/>
            <a:chOff x="-1043870" y="2954063"/>
            <a:chExt cx="4465815" cy="3715042"/>
          </a:xfrm>
        </p:grpSpPr>
        <p:sp>
          <p:nvSpPr>
            <p:cNvPr id="21" name="Rectangle 20"/>
            <p:cNvSpPr/>
            <p:nvPr/>
          </p:nvSpPr>
          <p:spPr>
            <a:xfrm>
              <a:off x="378482" y="4677596"/>
              <a:ext cx="19273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 smtClean="0">
                  <a:solidFill>
                    <a:prstClr val="black"/>
                  </a:solidFill>
                </a:rPr>
                <a:t>2x banners </a:t>
              </a:r>
            </a:p>
            <a:p>
              <a:r>
                <a:rPr lang="en-US" sz="800" dirty="0" smtClean="0">
                  <a:solidFill>
                    <a:prstClr val="black"/>
                  </a:solidFill>
                </a:rPr>
                <a:t>(300x250 – 160x600)</a:t>
              </a:r>
              <a:endParaRPr 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/>
            <a:srcRect l="18679" t="41473"/>
            <a:stretch/>
          </p:blipFill>
          <p:spPr>
            <a:xfrm>
              <a:off x="386973" y="5093093"/>
              <a:ext cx="1859935" cy="155628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3184" y="2954063"/>
              <a:ext cx="998761" cy="366474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-1043870" y="6207440"/>
              <a:ext cx="2036211" cy="4616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313131"/>
                  </a:solidFill>
                </a:rPr>
                <a:t>JABRA XPRESS </a:t>
              </a:r>
            </a:p>
            <a:p>
              <a:r>
                <a:rPr lang="en-US" sz="1200" dirty="0" smtClean="0">
                  <a:solidFill>
                    <a:srgbClr val="313131"/>
                  </a:solidFill>
                </a:rPr>
                <a:t>GENERIC</a:t>
              </a:r>
              <a:endParaRPr lang="en-US" sz="1200" dirty="0">
                <a:solidFill>
                  <a:srgbClr val="313131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36434" y="1125791"/>
            <a:ext cx="3106585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rgbClr val="313131"/>
                </a:solidFill>
              </a:rPr>
              <a:t>JABRA XPRESS PRESENTATION</a:t>
            </a:r>
            <a:endParaRPr lang="en-US" sz="1200" dirty="0">
              <a:solidFill>
                <a:srgbClr val="31313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6435" y="3280348"/>
            <a:ext cx="2363352" cy="21544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black"/>
                </a:solidFill>
              </a:rPr>
              <a:t>Partner PPT </a:t>
            </a:r>
            <a:r>
              <a:rPr lang="en-US" sz="800" dirty="0" smtClean="0">
                <a:solidFill>
                  <a:prstClr val="black"/>
                </a:solidFill>
              </a:rPr>
              <a:t>– incl. elevator pitch</a:t>
            </a:r>
            <a:endParaRPr lang="en-US" sz="800" dirty="0">
              <a:solidFill>
                <a:prstClr val="black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258868" y="1088674"/>
            <a:ext cx="6764357" cy="2606073"/>
            <a:chOff x="3108289" y="441614"/>
            <a:chExt cx="6764357" cy="260607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80720" y="1049946"/>
              <a:ext cx="1300542" cy="1852551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55153" y="1049946"/>
              <a:ext cx="1296010" cy="1844875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02881" y="839625"/>
              <a:ext cx="1324113" cy="1869508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3108289" y="441614"/>
              <a:ext cx="3040710" cy="276999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313131"/>
                  </a:solidFill>
                </a:rPr>
                <a:t>DATASHEETS</a:t>
              </a:r>
              <a:endParaRPr lang="en-US" sz="1200" dirty="0">
                <a:solidFill>
                  <a:srgbClr val="313131"/>
                </a:solidFill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42422" y="847301"/>
              <a:ext cx="1298884" cy="1844875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44657" y="855854"/>
              <a:ext cx="1298432" cy="1838488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37" name="TextBox 36"/>
            <p:cNvSpPr txBox="1"/>
            <p:nvPr/>
          </p:nvSpPr>
          <p:spPr>
            <a:xfrm>
              <a:off x="5051163" y="2709133"/>
              <a:ext cx="1171371" cy="33855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prstClr val="black"/>
                  </a:solidFill>
                </a:rPr>
                <a:t>Jabra Xpress Datasheet</a:t>
              </a:r>
              <a:endParaRPr lang="en-US" sz="800" dirty="0">
                <a:solidFill>
                  <a:prstClr val="black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572104" y="973003"/>
              <a:ext cx="1300542" cy="33855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prstClr val="black"/>
                  </a:solidFill>
                </a:rPr>
                <a:t>Jabra Audio Device Dashboard Datasheet</a:t>
              </a:r>
              <a:endParaRPr lang="en-US" sz="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88835" y="3779529"/>
            <a:ext cx="7583530" cy="2314872"/>
            <a:chOff x="3618221" y="3226154"/>
            <a:chExt cx="7583530" cy="2314871"/>
          </a:xfrm>
        </p:grpSpPr>
        <p:grpSp>
          <p:nvGrpSpPr>
            <p:cNvPr id="41" name="Group 40"/>
            <p:cNvGrpSpPr/>
            <p:nvPr/>
          </p:nvGrpSpPr>
          <p:grpSpPr>
            <a:xfrm>
              <a:off x="5981572" y="3592797"/>
              <a:ext cx="5220179" cy="832492"/>
              <a:chOff x="2953479" y="3592797"/>
              <a:chExt cx="5220179" cy="832492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53480" y="3777804"/>
                <a:ext cx="5047595" cy="647485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2953479" y="3592797"/>
                <a:ext cx="5220179" cy="215444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solidFill>
                      <a:prstClr val="black"/>
                    </a:solidFill>
                  </a:rPr>
                  <a:t>1x </a:t>
                </a:r>
                <a:r>
                  <a:rPr lang="en-US" sz="800" b="1" dirty="0">
                    <a:solidFill>
                      <a:prstClr val="black"/>
                    </a:solidFill>
                  </a:rPr>
                  <a:t>banner </a:t>
                </a:r>
                <a:r>
                  <a:rPr lang="en-US" sz="800" dirty="0" smtClean="0">
                    <a:solidFill>
                      <a:prstClr val="black"/>
                    </a:solidFill>
                  </a:rPr>
                  <a:t>(728X90)</a:t>
                </a:r>
                <a:endParaRPr lang="en-US" sz="8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3650439" y="3226154"/>
              <a:ext cx="3040710" cy="276999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313131"/>
                  </a:solidFill>
                </a:rPr>
                <a:t>ADDRESSING IT ADMINISTRATORS</a:t>
              </a:r>
              <a:endParaRPr lang="en-US" sz="1200" dirty="0">
                <a:solidFill>
                  <a:srgbClr val="313131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618221" y="3549215"/>
              <a:ext cx="2363352" cy="21544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prstClr val="black"/>
                  </a:solidFill>
                </a:rPr>
                <a:t>1x </a:t>
              </a:r>
              <a:r>
                <a:rPr lang="en-US" sz="800" b="1" dirty="0">
                  <a:solidFill>
                    <a:prstClr val="black"/>
                  </a:solidFill>
                </a:rPr>
                <a:t>banner </a:t>
              </a:r>
              <a:r>
                <a:rPr lang="en-US" sz="800" dirty="0" smtClean="0">
                  <a:solidFill>
                    <a:prstClr val="black"/>
                  </a:solidFill>
                </a:rPr>
                <a:t>(300X250)</a:t>
              </a:r>
              <a:endParaRPr lang="en-US" sz="800" dirty="0">
                <a:solidFill>
                  <a:prstClr val="black"/>
                </a:solidFill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50439" y="3768181"/>
              <a:ext cx="2110528" cy="1772844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70" y="1448690"/>
            <a:ext cx="3098772" cy="174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780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51961"/>
          <a:stretch/>
        </p:blipFill>
        <p:spPr>
          <a:xfrm>
            <a:off x="0" y="-13856"/>
            <a:ext cx="12193588" cy="44029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352" y="4810192"/>
            <a:ext cx="11120717" cy="493787"/>
          </a:xfrm>
        </p:spPr>
        <p:txBody>
          <a:bodyPr/>
          <a:lstStyle/>
          <a:p>
            <a:r>
              <a:rPr lang="en-US" b="1" dirty="0" smtClean="0"/>
              <a:t>THANK YOU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7580" y="3865362"/>
            <a:ext cx="8341138" cy="523758"/>
          </a:xfrm>
          <a:prstGeom prst="rect">
            <a:avLst/>
          </a:prstGeom>
        </p:spPr>
      </p:pic>
      <p:pic>
        <p:nvPicPr>
          <p:cNvPr id="7" name="Picture Placeholder 10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1" t="18532" r="1544" b="34498"/>
          <a:stretch/>
        </p:blipFill>
        <p:spPr>
          <a:xfrm>
            <a:off x="0" y="0"/>
            <a:ext cx="12193588" cy="4389120"/>
          </a:xfrm>
        </p:spPr>
      </p:pic>
    </p:spTree>
    <p:extLst>
      <p:ext uri="{BB962C8B-B14F-4D97-AF65-F5344CB8AC3E}">
        <p14:creationId xmlns:p14="http://schemas.microsoft.com/office/powerpoint/2010/main" val="1440307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748505" y="4044344"/>
            <a:ext cx="7908648" cy="1980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38943" y="5515969"/>
            <a:ext cx="7828048" cy="505114"/>
          </a:xfrm>
          <a:prstGeom prst="rect">
            <a:avLst/>
          </a:prstGeom>
          <a:solidFill>
            <a:srgbClr val="FFD1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38943" y="1898528"/>
            <a:ext cx="7818210" cy="1980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ITDM HAVE HIGH FOCUS ON ENTERPRISE MOBILITY MANAGEMENT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81702" y="2346533"/>
            <a:ext cx="7475451" cy="364845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DEVICES &amp; APPS PROLIFERATION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81702" y="2769434"/>
            <a:ext cx="7475451" cy="81517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Loosing control of devices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IT Support has a growing workload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16" b="1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4360" t="44488" r="-4360" b="-80"/>
          <a:stretch/>
        </p:blipFill>
        <p:spPr>
          <a:xfrm>
            <a:off x="536435" y="4048551"/>
            <a:ext cx="3302508" cy="1975793"/>
          </a:xfrm>
          <a:prstGeom prst="rect">
            <a:avLst/>
          </a:prstGeom>
          <a:solidFill>
            <a:srgbClr val="313131"/>
          </a:solidFill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186620" y="4277893"/>
            <a:ext cx="7475451" cy="3648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j-lt"/>
              </a:rPr>
              <a:t>IT 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NEEDS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 </a:t>
            </a:r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4186620" y="4700794"/>
            <a:ext cx="7475451" cy="815175"/>
          </a:xfrm>
          <a:prstGeom prst="rect">
            <a:avLst/>
          </a:prstGeom>
        </p:spPr>
        <p:txBody>
          <a:bodyPr/>
          <a:lstStyle>
            <a:lvl1pPr marL="177800" indent="-177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73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778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7913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779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To focus on Data Security - Technology Compliancy – </a:t>
            </a:r>
            <a:r>
              <a:rPr lang="en-US" dirty="0" smtClean="0">
                <a:solidFill>
                  <a:schemeClr val="bg1"/>
                </a:solidFill>
              </a:rPr>
              <a:t>End User </a:t>
            </a:r>
            <a:r>
              <a:rPr lang="en-US" dirty="0">
                <a:solidFill>
                  <a:schemeClr val="bg1"/>
                </a:solidFill>
              </a:rPr>
              <a:t>experience - UCC costs </a:t>
            </a:r>
            <a:endParaRPr lang="en-US" dirty="0">
              <a:solidFill>
                <a:schemeClr val="bg1"/>
              </a:solidFill>
              <a:latin typeface="Wingdings" charset="2"/>
            </a:endParaRPr>
          </a:p>
          <a:p>
            <a:r>
              <a:rPr lang="en-US" dirty="0">
                <a:solidFill>
                  <a:schemeClr val="bg1"/>
                </a:solidFill>
              </a:rPr>
              <a:t>To initiate new measures to regain control &amp; gain higher efficiency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4191540" y="5624823"/>
            <a:ext cx="7475451" cy="3648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IT INVESTS IN RESOURCES &amp; TOOLS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572042" y="4048551"/>
            <a:ext cx="176463" cy="1975793"/>
          </a:xfrm>
          <a:prstGeom prst="rect">
            <a:avLst/>
          </a:prstGeom>
          <a:solidFill>
            <a:srgbClr val="313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61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61835" y="1475627"/>
            <a:ext cx="5367910" cy="13056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IT BUDGET IMPACTED WITH </a:t>
            </a:r>
            <a:r>
              <a:rPr lang="en-US" dirty="0" smtClean="0"/>
              <a:t>INVESTMENTS IN </a:t>
            </a:r>
            <a:r>
              <a:rPr lang="en-US" dirty="0"/>
              <a:t>UC&amp;C SOLUTIONS &amp; ENTERPRISE MOBILITY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95664" y="1846870"/>
            <a:ext cx="3355836" cy="62785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dirty="0" smtClean="0"/>
              <a:t>of organizations expect their UC&amp;C budget to increase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13570"/>
          <a:stretch/>
        </p:blipFill>
        <p:spPr>
          <a:xfrm>
            <a:off x="6119953" y="2936643"/>
            <a:ext cx="5511800" cy="2272161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736600" y="1796069"/>
            <a:ext cx="1559064" cy="6278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smtClean="0">
                <a:latin typeface="+mj-lt"/>
              </a:rPr>
              <a:t>33%</a:t>
            </a:r>
            <a:endParaRPr lang="en-US" sz="48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89243" y="1475627"/>
            <a:ext cx="5367910" cy="13056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8023072" y="1707170"/>
            <a:ext cx="3355835" cy="3648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dirty="0"/>
              <a:t>of ITDMs e</a:t>
            </a:r>
            <a:r>
              <a:rPr lang="en-US" sz="1600" dirty="0" smtClean="0"/>
              <a:t>xpect </a:t>
            </a:r>
            <a:r>
              <a:rPr lang="en-US" sz="1600" dirty="0"/>
              <a:t>to increase their budget for mobile-related products by 5% in the next 12 mounts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6464008" y="1783369"/>
            <a:ext cx="1559064" cy="6278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smtClean="0">
                <a:latin typeface="+mj-lt"/>
              </a:rPr>
              <a:t>69%</a:t>
            </a:r>
            <a:endParaRPr lang="en-US" sz="4800" b="1" dirty="0"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45973" y="5534408"/>
            <a:ext cx="1927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900" i="1" dirty="0">
                <a:solidFill>
                  <a:schemeClr val="bg1">
                    <a:lumMod val="65000"/>
                  </a:schemeClr>
                </a:solidFill>
              </a:rPr>
              <a:t>2015 </a:t>
            </a:r>
            <a:r>
              <a:rPr lang="en-US" sz="900" i="1" dirty="0" smtClean="0">
                <a:solidFill>
                  <a:schemeClr val="bg1">
                    <a:lumMod val="65000"/>
                  </a:schemeClr>
                </a:solidFill>
              </a:rPr>
              <a:t>Unified </a:t>
            </a:r>
            <a:r>
              <a:rPr lang="en-US" sz="900" i="1" dirty="0">
                <a:solidFill>
                  <a:schemeClr val="bg1">
                    <a:lumMod val="65000"/>
                  </a:schemeClr>
                </a:solidFill>
              </a:rPr>
              <a:t>Communications </a:t>
            </a:r>
            <a:r>
              <a:rPr lang="en-US" sz="900" i="1" dirty="0" smtClean="0">
                <a:solidFill>
                  <a:schemeClr val="bg1">
                    <a:lumMod val="65000"/>
                  </a:schemeClr>
                </a:solidFill>
              </a:rPr>
              <a:t>&amp; </a:t>
            </a:r>
            <a:r>
              <a:rPr lang="en-US" sz="900" i="1" dirty="0">
                <a:solidFill>
                  <a:schemeClr val="bg1">
                    <a:lumMod val="65000"/>
                  </a:schemeClr>
                </a:solidFill>
              </a:rPr>
              <a:t>Collaboration (UC&amp;C) study, IDG Enterprise, July 2015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70699" y="5119904"/>
            <a:ext cx="47060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chemeClr val="bg1">
                    <a:lumMod val="65000"/>
                  </a:schemeClr>
                </a:solidFill>
              </a:rPr>
              <a:t>Source: EnterpriseMobilityExchange_AnnualReport_2014-2015, Enterprise Mobility Exchange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61834" y="2960334"/>
            <a:ext cx="3287113" cy="3163382"/>
            <a:chOff x="445001" y="3953037"/>
            <a:chExt cx="2833832" cy="2727163"/>
          </a:xfrm>
        </p:grpSpPr>
        <p:sp>
          <p:nvSpPr>
            <p:cNvPr id="21" name="Rectangle 20"/>
            <p:cNvSpPr/>
            <p:nvPr/>
          </p:nvSpPr>
          <p:spPr>
            <a:xfrm>
              <a:off x="457201" y="3953037"/>
              <a:ext cx="2816122" cy="680226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" name="TextBox 2"/>
            <p:cNvSpPr txBox="1">
              <a:spLocks noChangeArrowheads="1"/>
            </p:cNvSpPr>
            <p:nvPr/>
          </p:nvSpPr>
          <p:spPr bwMode="auto">
            <a:xfrm>
              <a:off x="595130" y="4009943"/>
              <a:ext cx="1995670" cy="502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 smtClean="0">
                  <a:solidFill>
                    <a:prstClr val="white"/>
                  </a:solidFill>
                  <a:latin typeface="Lucida Sans Unicode"/>
                </a:rPr>
                <a:t>DRIVERS TO INVEST IN UC&amp;C SOLUTIONS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45001" y="4633263"/>
              <a:ext cx="2833832" cy="2046937"/>
            </a:xfrm>
            <a:prstGeom prst="rect">
              <a:avLst/>
            </a:prstGeom>
            <a:solidFill>
              <a:srgbClr val="D9D9D9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" name="TextBox 2"/>
            <p:cNvSpPr txBox="1">
              <a:spLocks noChangeArrowheads="1"/>
            </p:cNvSpPr>
            <p:nvPr/>
          </p:nvSpPr>
          <p:spPr bwMode="auto">
            <a:xfrm>
              <a:off x="868720" y="4829412"/>
              <a:ext cx="2156251" cy="175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5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Lucida Sans Unicode"/>
                </a:rPr>
                <a:t>ENHANCED  </a:t>
              </a:r>
              <a:r>
                <a:rPr lang="en-US" sz="15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Lucida Sans Unicode"/>
                </a:rPr>
                <a:t>EMPLOYEE </a:t>
              </a:r>
              <a:r>
                <a:rPr lang="en-US" sz="1500" dirty="0" smtClean="0">
                  <a:solidFill>
                    <a:srgbClr val="C00000"/>
                  </a:solidFill>
                  <a:latin typeface="Lucida Sans Unicode"/>
                </a:rPr>
                <a:t>COLLABORATION</a:t>
              </a:r>
            </a:p>
            <a:p>
              <a:endPara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Lucida Sans Unicode"/>
              </a:endParaRPr>
            </a:p>
            <a:p>
              <a:r>
                <a:rPr lang="en-US" sz="15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Lucida Sans Unicode"/>
                </a:rPr>
                <a:t>ENHANCED  </a:t>
              </a:r>
              <a:r>
                <a:rPr lang="en-US" sz="15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Lucida Sans Unicode"/>
                </a:rPr>
                <a:t>EMPLOYEE </a:t>
              </a:r>
              <a:r>
                <a:rPr lang="en-US" sz="1500" dirty="0" smtClean="0">
                  <a:solidFill>
                    <a:srgbClr val="C00000"/>
                  </a:solidFill>
                  <a:latin typeface="Lucida Sans Unicode"/>
                </a:rPr>
                <a:t>PRODUCTIVITY</a:t>
              </a:r>
            </a:p>
            <a:p>
              <a:endPara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Lucida Sans Unicode"/>
              </a:endParaRPr>
            </a:p>
            <a:p>
              <a:r>
                <a:rPr lang="en-US" sz="15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Lucida Sans Unicode"/>
                </a:rPr>
                <a:t>INCREASED</a:t>
              </a:r>
              <a:r>
                <a:rPr lang="en-US" sz="15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Lucida Sans Unicode"/>
                </a:rPr>
                <a:t> </a:t>
              </a:r>
              <a:r>
                <a:rPr lang="en-US" sz="15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Lucida Sans Unicode"/>
                </a:rPr>
                <a:t>EMPLOYEES’</a:t>
              </a:r>
              <a:r>
                <a:rPr lang="en-US" sz="15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Lucida Sans Unicode"/>
                </a:rPr>
                <a:t> </a:t>
              </a:r>
            </a:p>
            <a:p>
              <a:r>
                <a:rPr lang="en-US" sz="1500" dirty="0" smtClean="0">
                  <a:solidFill>
                    <a:srgbClr val="C00000"/>
                  </a:solidFill>
                  <a:latin typeface="Lucida Sans Unicode"/>
                </a:rPr>
                <a:t>FLEXIBILITY</a:t>
              </a:r>
            </a:p>
            <a:p>
              <a:endPara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Lucida Sans Unicode"/>
              </a:endParaRPr>
            </a:p>
            <a:p>
              <a:r>
                <a:rPr lang="en-US" sz="15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Lucida Sans Unicode"/>
                </a:rPr>
                <a:t>ENHANCED</a:t>
              </a:r>
              <a:r>
                <a:rPr lang="en-US" sz="15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Lucida Sans Unicode"/>
                </a:rPr>
                <a:t> </a:t>
              </a:r>
              <a:r>
                <a:rPr lang="en-US" sz="15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Lucida Sans Unicode"/>
                </a:rPr>
                <a:t>MOBILE </a:t>
              </a:r>
              <a:endPara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Lucida Sans Unicode"/>
              </a:endParaRPr>
            </a:p>
            <a:p>
              <a:r>
                <a:rPr lang="en-US" sz="1500" dirty="0" smtClean="0">
                  <a:solidFill>
                    <a:srgbClr val="C00000"/>
                  </a:solidFill>
                  <a:latin typeface="Lucida Sans Unicode"/>
                </a:rPr>
                <a:t>WORKFORCE MOBILITY</a:t>
              </a:r>
              <a:endParaRPr lang="da-DK" sz="1400" dirty="0">
                <a:solidFill>
                  <a:srgbClr val="3C6D7E">
                    <a:lumMod val="50000"/>
                  </a:srgbClr>
                </a:solidFill>
                <a:latin typeface="Lucida Sans Unicode"/>
              </a:endParaRPr>
            </a:p>
          </p:txBody>
        </p:sp>
        <p:sp>
          <p:nvSpPr>
            <p:cNvPr id="25" name="AutoShape 1044"/>
            <p:cNvSpPr>
              <a:spLocks noChangeArrowheads="1"/>
            </p:cNvSpPr>
            <p:nvPr/>
          </p:nvSpPr>
          <p:spPr bwMode="auto">
            <a:xfrm rot="10800000">
              <a:off x="468192" y="4633262"/>
              <a:ext cx="546100" cy="191720"/>
            </a:xfrm>
            <a:prstGeom prst="triangle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  <a:alpha val="85000"/>
              </a:schemeClr>
            </a:solidFill>
            <a:ln>
              <a:noFill/>
            </a:ln>
            <a:extLst/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TextBox 2"/>
            <p:cNvSpPr txBox="1">
              <a:spLocks noChangeArrowheads="1"/>
            </p:cNvSpPr>
            <p:nvPr/>
          </p:nvSpPr>
          <p:spPr bwMode="auto">
            <a:xfrm>
              <a:off x="2412132" y="4777068"/>
              <a:ext cx="73630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sz="18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Lucida Sans Unicode"/>
                </a:rPr>
                <a:t>43%</a:t>
              </a:r>
              <a:endParaRPr lang="da-DK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Lucida Sans Unicode"/>
              </a:endParaRPr>
            </a:p>
          </p:txBody>
        </p:sp>
        <p:sp>
          <p:nvSpPr>
            <p:cNvPr id="27" name="TextBox 2"/>
            <p:cNvSpPr txBox="1">
              <a:spLocks noChangeArrowheads="1"/>
            </p:cNvSpPr>
            <p:nvPr/>
          </p:nvSpPr>
          <p:spPr bwMode="auto">
            <a:xfrm>
              <a:off x="2418728" y="5154061"/>
              <a:ext cx="73630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sz="18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Lucida Sans Unicode"/>
                </a:rPr>
                <a:t>42%</a:t>
              </a:r>
              <a:endParaRPr lang="da-DK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Lucida Sans Unicode"/>
              </a:endParaRPr>
            </a:p>
          </p:txBody>
        </p:sp>
        <p:sp>
          <p:nvSpPr>
            <p:cNvPr id="28" name="TextBox 2"/>
            <p:cNvSpPr txBox="1">
              <a:spLocks noChangeArrowheads="1"/>
            </p:cNvSpPr>
            <p:nvPr/>
          </p:nvSpPr>
          <p:spPr bwMode="auto">
            <a:xfrm>
              <a:off x="2418729" y="5568109"/>
              <a:ext cx="73630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sz="18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Lucida Sans Unicode"/>
                </a:rPr>
                <a:t>33%</a:t>
              </a:r>
              <a:endParaRPr lang="da-DK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Lucida Sans Unicode"/>
              </a:endParaRPr>
            </a:p>
          </p:txBody>
        </p:sp>
        <p:sp>
          <p:nvSpPr>
            <p:cNvPr id="29" name="TextBox 2"/>
            <p:cNvSpPr txBox="1">
              <a:spLocks noChangeArrowheads="1"/>
            </p:cNvSpPr>
            <p:nvPr/>
          </p:nvSpPr>
          <p:spPr bwMode="auto">
            <a:xfrm>
              <a:off x="2406111" y="5970391"/>
              <a:ext cx="73630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sz="18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Lucida Sans Unicode"/>
                </a:rPr>
                <a:t>33%</a:t>
              </a:r>
              <a:endParaRPr lang="da-DK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Lucida Sans Unicod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0560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6435" y="1475627"/>
            <a:ext cx="11095318" cy="5246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JABRA XPRESS CAN ADDRESS SPECIFIC IT CHALLENGES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535" y="1577227"/>
            <a:ext cx="11120718" cy="364845"/>
          </a:xfrm>
        </p:spPr>
        <p:txBody>
          <a:bodyPr/>
          <a:lstStyle/>
          <a:p>
            <a:r>
              <a:rPr lang="en-US" b="1" dirty="0"/>
              <a:t>Global ITDMs’ top challenges to implement UC&amp;C </a:t>
            </a:r>
            <a:r>
              <a:rPr lang="en-US" b="1" dirty="0" smtClean="0"/>
              <a:t>solutions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44" y="2228850"/>
            <a:ext cx="9670256" cy="40168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1835" y="3987677"/>
            <a:ext cx="11095318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74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574535" y="1454020"/>
            <a:ext cx="11120718" cy="646509"/>
          </a:xfrm>
          <a:prstGeom prst="rect">
            <a:avLst/>
          </a:prstGeom>
          <a:solidFill>
            <a:srgbClr val="313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61835" y="2144566"/>
            <a:ext cx="5544768" cy="9173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JABRA XPRESS CAN MEET GLOBAL LEADERS’ EXPECTATIONS WHILE CHOOSING AN ENTERPRISE SOLUTION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55162" y="2287209"/>
            <a:ext cx="2996338" cy="62785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dirty="0" smtClean="0"/>
              <a:t>FITS IN MY LONG-TERM MOBILITY STRATEGY</a:t>
            </a:r>
            <a:endParaRPr lang="en-US" sz="1600" dirty="0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736600" y="2236408"/>
            <a:ext cx="1918562" cy="6278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smtClean="0">
                <a:latin typeface="+mj-lt"/>
              </a:rPr>
              <a:t>52.1%</a:t>
            </a:r>
            <a:endParaRPr lang="en-US" sz="4800" b="1" dirty="0"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6435" y="6007100"/>
            <a:ext cx="1057606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chemeClr val="bg1">
                    <a:lumMod val="65000"/>
                  </a:schemeClr>
                </a:solidFill>
              </a:rPr>
              <a:t>Source: EnterpriseMobilityExchange_AnnualReport_2014-2015, Enterprise Mobility Exchange</a:t>
            </a:r>
            <a:endParaRPr lang="en-US" sz="9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4535" y="3094202"/>
            <a:ext cx="5532068" cy="917343"/>
          </a:xfrm>
          <a:prstGeom prst="rect">
            <a:avLst/>
          </a:prstGeom>
          <a:solidFill>
            <a:srgbClr val="313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ubtitle 2"/>
          <p:cNvSpPr txBox="1">
            <a:spLocks/>
          </p:cNvSpPr>
          <p:nvPr/>
        </p:nvSpPr>
        <p:spPr>
          <a:xfrm>
            <a:off x="2655162" y="3400135"/>
            <a:ext cx="3009038" cy="6278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dirty="0" smtClean="0">
                <a:solidFill>
                  <a:schemeClr val="accent1"/>
                </a:solidFill>
              </a:rPr>
              <a:t>EASY OF USE</a:t>
            </a: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44" name="Subtitle 2"/>
          <p:cNvSpPr txBox="1">
            <a:spLocks/>
          </p:cNvSpPr>
          <p:nvPr/>
        </p:nvSpPr>
        <p:spPr>
          <a:xfrm>
            <a:off x="749299" y="3186044"/>
            <a:ext cx="2093327" cy="6278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smtClean="0">
                <a:solidFill>
                  <a:schemeClr val="accent1"/>
                </a:solidFill>
                <a:latin typeface="+mj-lt"/>
              </a:rPr>
              <a:t>47.9%</a:t>
            </a:r>
            <a:endParaRPr lang="en-US" sz="48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87235" y="4043301"/>
            <a:ext cx="5519368" cy="917343"/>
          </a:xfrm>
          <a:prstGeom prst="rect">
            <a:avLst/>
          </a:prstGeom>
          <a:solidFill>
            <a:srgbClr val="313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ubtitle 2"/>
          <p:cNvSpPr txBox="1">
            <a:spLocks/>
          </p:cNvSpPr>
          <p:nvPr/>
        </p:nvSpPr>
        <p:spPr>
          <a:xfrm>
            <a:off x="2655162" y="4349234"/>
            <a:ext cx="3021738" cy="6278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dirty="0" smtClean="0">
                <a:solidFill>
                  <a:schemeClr val="accent1"/>
                </a:solidFill>
              </a:rPr>
              <a:t>EASE OF INTEGRATION</a:t>
            </a: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50" name="Subtitle 2"/>
          <p:cNvSpPr txBox="1">
            <a:spLocks/>
          </p:cNvSpPr>
          <p:nvPr/>
        </p:nvSpPr>
        <p:spPr>
          <a:xfrm>
            <a:off x="762000" y="4135143"/>
            <a:ext cx="1918562" cy="6278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smtClean="0">
                <a:solidFill>
                  <a:schemeClr val="accent1"/>
                </a:solidFill>
                <a:latin typeface="+mj-lt"/>
              </a:rPr>
              <a:t>47.9%</a:t>
            </a:r>
            <a:endParaRPr lang="en-US" sz="48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99935" y="4993527"/>
            <a:ext cx="5506668" cy="917343"/>
          </a:xfrm>
          <a:prstGeom prst="rect">
            <a:avLst/>
          </a:prstGeom>
          <a:solidFill>
            <a:srgbClr val="313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Subtitle 2"/>
          <p:cNvSpPr txBox="1">
            <a:spLocks/>
          </p:cNvSpPr>
          <p:nvPr/>
        </p:nvSpPr>
        <p:spPr>
          <a:xfrm>
            <a:off x="2655162" y="5136170"/>
            <a:ext cx="3034438" cy="6278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dirty="0" smtClean="0">
                <a:solidFill>
                  <a:schemeClr val="accent1"/>
                </a:solidFill>
              </a:rPr>
              <a:t>SOLVES THE SPECIFIC  PROBLEM I WANT</a:t>
            </a: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56" name="Subtitle 2"/>
          <p:cNvSpPr txBox="1">
            <a:spLocks/>
          </p:cNvSpPr>
          <p:nvPr/>
        </p:nvSpPr>
        <p:spPr>
          <a:xfrm>
            <a:off x="774700" y="5085369"/>
            <a:ext cx="2067926" cy="6278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smtClean="0">
                <a:solidFill>
                  <a:schemeClr val="accent1"/>
                </a:solidFill>
                <a:latin typeface="+mj-lt"/>
              </a:rPr>
              <a:t>45.8%</a:t>
            </a:r>
            <a:endParaRPr lang="en-US" sz="48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150334" y="2148253"/>
            <a:ext cx="5544919" cy="9173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Subtitle 2"/>
          <p:cNvSpPr txBox="1">
            <a:spLocks/>
          </p:cNvSpPr>
          <p:nvPr/>
        </p:nvSpPr>
        <p:spPr>
          <a:xfrm>
            <a:off x="8420670" y="2467798"/>
            <a:ext cx="2996338" cy="6278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dirty="0" smtClean="0"/>
              <a:t>WITHIN BUDGET</a:t>
            </a:r>
            <a:endParaRPr lang="en-US" sz="1600" dirty="0"/>
          </a:p>
        </p:txBody>
      </p:sp>
      <p:sp>
        <p:nvSpPr>
          <p:cNvPr id="63" name="Subtitle 2"/>
          <p:cNvSpPr txBox="1">
            <a:spLocks/>
          </p:cNvSpPr>
          <p:nvPr/>
        </p:nvSpPr>
        <p:spPr>
          <a:xfrm>
            <a:off x="6502108" y="2253707"/>
            <a:ext cx="1918562" cy="6278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smtClean="0">
                <a:latin typeface="+mj-lt"/>
              </a:rPr>
              <a:t>41.7%</a:t>
            </a:r>
            <a:endParaRPr lang="en-US" sz="4800" b="1" dirty="0">
              <a:latin typeface="+mj-lt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150334" y="3094202"/>
            <a:ext cx="5544919" cy="9173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Subtitle 2"/>
          <p:cNvSpPr txBox="1">
            <a:spLocks/>
          </p:cNvSpPr>
          <p:nvPr/>
        </p:nvSpPr>
        <p:spPr>
          <a:xfrm>
            <a:off x="8420670" y="3250457"/>
            <a:ext cx="2996338" cy="6278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dirty="0" smtClean="0"/>
              <a:t>COMPLIANT WITH REGULARTIONS</a:t>
            </a:r>
            <a:endParaRPr lang="en-US" sz="1600" dirty="0"/>
          </a:p>
        </p:txBody>
      </p:sp>
      <p:sp>
        <p:nvSpPr>
          <p:cNvPr id="66" name="Subtitle 2"/>
          <p:cNvSpPr txBox="1">
            <a:spLocks/>
          </p:cNvSpPr>
          <p:nvPr/>
        </p:nvSpPr>
        <p:spPr>
          <a:xfrm>
            <a:off x="6502108" y="3199656"/>
            <a:ext cx="1918562" cy="6278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smtClean="0">
                <a:latin typeface="+mj-lt"/>
              </a:rPr>
              <a:t>35.4%</a:t>
            </a:r>
            <a:endParaRPr lang="en-US" sz="4800" b="1" dirty="0">
              <a:latin typeface="+mj-lt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150334" y="4041269"/>
            <a:ext cx="5544919" cy="9173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Subtitle 2"/>
          <p:cNvSpPr txBox="1">
            <a:spLocks/>
          </p:cNvSpPr>
          <p:nvPr/>
        </p:nvSpPr>
        <p:spPr>
          <a:xfrm>
            <a:off x="8420670" y="4360814"/>
            <a:ext cx="2996338" cy="6278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dirty="0" smtClean="0"/>
              <a:t>HAS REFERENCES</a:t>
            </a:r>
            <a:endParaRPr lang="en-US" sz="1600" dirty="0"/>
          </a:p>
        </p:txBody>
      </p:sp>
      <p:sp>
        <p:nvSpPr>
          <p:cNvPr id="69" name="Subtitle 2"/>
          <p:cNvSpPr txBox="1">
            <a:spLocks/>
          </p:cNvSpPr>
          <p:nvPr/>
        </p:nvSpPr>
        <p:spPr>
          <a:xfrm>
            <a:off x="6502108" y="4146723"/>
            <a:ext cx="1918562" cy="6278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smtClean="0">
                <a:latin typeface="+mj-lt"/>
              </a:rPr>
              <a:t>20.8%</a:t>
            </a:r>
            <a:endParaRPr lang="en-US" sz="4800" b="1" dirty="0">
              <a:latin typeface="+mj-lt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150334" y="4993527"/>
            <a:ext cx="5544919" cy="9173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Subtitle 2"/>
          <p:cNvSpPr txBox="1">
            <a:spLocks/>
          </p:cNvSpPr>
          <p:nvPr/>
        </p:nvSpPr>
        <p:spPr>
          <a:xfrm>
            <a:off x="8420670" y="5313072"/>
            <a:ext cx="2996338" cy="6278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dirty="0" smtClean="0"/>
              <a:t>OTHER</a:t>
            </a:r>
            <a:endParaRPr lang="en-US" sz="1600" dirty="0"/>
          </a:p>
        </p:txBody>
      </p:sp>
      <p:sp>
        <p:nvSpPr>
          <p:cNvPr id="72" name="Subtitle 2"/>
          <p:cNvSpPr txBox="1">
            <a:spLocks/>
          </p:cNvSpPr>
          <p:nvPr/>
        </p:nvSpPr>
        <p:spPr>
          <a:xfrm>
            <a:off x="6502108" y="5098981"/>
            <a:ext cx="1918562" cy="6278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smtClean="0">
                <a:latin typeface="+mj-lt"/>
              </a:rPr>
              <a:t>2.1%</a:t>
            </a:r>
            <a:endParaRPr lang="en-US" sz="4800" b="1" dirty="0">
              <a:latin typeface="+mj-lt"/>
            </a:endParaRP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587235" y="1626001"/>
            <a:ext cx="11158818" cy="4627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rgbClr val="FFD100"/>
                </a:solidFill>
                <a:latin typeface="+mj-lt"/>
              </a:rPr>
              <a:t>GLOBAL CIO &amp; CEO - TOP CRITERIA TO CHOOSE AN ENTERPRISE  SOLUTION PROVIDER</a:t>
            </a:r>
          </a:p>
          <a:p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774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295145" y="2314862"/>
            <a:ext cx="5393310" cy="3775768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95145" y="5139102"/>
            <a:ext cx="5393310" cy="961661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6435" y="2342714"/>
            <a:ext cx="5393310" cy="3775768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6435" y="5139102"/>
            <a:ext cx="5393310" cy="961661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6435" y="1475627"/>
            <a:ext cx="5393310" cy="1616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TAKE AWAY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4786" y="1557304"/>
            <a:ext cx="4963886" cy="95733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300" b="1" dirty="0" smtClean="0"/>
              <a:t>THE GROWING </a:t>
            </a:r>
            <a:r>
              <a:rPr lang="en-US" sz="2300" b="1" dirty="0"/>
              <a:t>NUMBER OF DEVICES AND APPS IN </a:t>
            </a:r>
            <a:r>
              <a:rPr lang="en-US" sz="2300" b="1" dirty="0" smtClean="0"/>
              <a:t>ENTERPRISE CREATES CHALLENGES</a:t>
            </a:r>
            <a:endParaRPr lang="en-US" sz="23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34786" y="3493751"/>
            <a:ext cx="4963886" cy="1587668"/>
          </a:xfrm>
        </p:spPr>
        <p:txBody>
          <a:bodyPr/>
          <a:lstStyle/>
          <a:p>
            <a:r>
              <a:rPr lang="en-US" dirty="0">
                <a:solidFill>
                  <a:srgbClr val="313131"/>
                </a:solidFill>
              </a:rPr>
              <a:t>Too many mobile devices </a:t>
            </a:r>
          </a:p>
          <a:p>
            <a:r>
              <a:rPr lang="en-US" dirty="0">
                <a:solidFill>
                  <a:srgbClr val="313131"/>
                </a:solidFill>
              </a:rPr>
              <a:t>Too many apps</a:t>
            </a:r>
          </a:p>
          <a:p>
            <a:r>
              <a:rPr lang="en-US" dirty="0">
                <a:solidFill>
                  <a:srgbClr val="313131"/>
                </a:solidFill>
              </a:rPr>
              <a:t>Too many operating systems</a:t>
            </a:r>
          </a:p>
          <a:p>
            <a:r>
              <a:rPr lang="en-US" dirty="0">
                <a:solidFill>
                  <a:srgbClr val="313131"/>
                </a:solidFill>
              </a:rPr>
              <a:t>Too many vendors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901835" y="5275390"/>
            <a:ext cx="4796838" cy="9573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</a:rPr>
              <a:t>… AND TOO LITTLE 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    RESOURCES AND </a:t>
            </a:r>
            <a:r>
              <a:rPr lang="en-US" b="1" dirty="0">
                <a:solidFill>
                  <a:schemeClr val="bg1"/>
                </a:solidFill>
              </a:rPr>
              <a:t>TIME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295145" y="1475627"/>
            <a:ext cx="5393310" cy="1616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600" dirty="0" err="1">
              <a:solidFill>
                <a:srgbClr val="FFFFFF"/>
              </a:solidFill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6493496" y="1736891"/>
            <a:ext cx="4963886" cy="9573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300" b="1" dirty="0"/>
              <a:t>ORGANIZATIONS NEED TO TURN TO MANAGEMENT </a:t>
            </a:r>
            <a:r>
              <a:rPr lang="en-US" sz="2300" b="1" dirty="0" smtClean="0"/>
              <a:t>TOOLS TO</a:t>
            </a:r>
            <a:r>
              <a:rPr lang="mr-IN" sz="2300" b="1" dirty="0" smtClean="0"/>
              <a:t>…</a:t>
            </a:r>
            <a:endParaRPr lang="en-US" sz="2300" b="1" dirty="0"/>
          </a:p>
        </p:txBody>
      </p:sp>
      <p:sp>
        <p:nvSpPr>
          <p:cNvPr id="17" name="Text Placeholder 3"/>
          <p:cNvSpPr txBox="1">
            <a:spLocks/>
          </p:cNvSpPr>
          <p:nvPr/>
        </p:nvSpPr>
        <p:spPr>
          <a:xfrm>
            <a:off x="6493496" y="3491154"/>
            <a:ext cx="4963886" cy="1587668"/>
          </a:xfrm>
          <a:prstGeom prst="rect">
            <a:avLst/>
          </a:prstGeom>
        </p:spPr>
        <p:txBody>
          <a:bodyPr/>
          <a:lstStyle>
            <a:lvl1pPr marL="177800" indent="-177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73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778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7913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779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313131"/>
                </a:solidFill>
              </a:rPr>
              <a:t>Regain control of </a:t>
            </a:r>
            <a:r>
              <a:rPr lang="en-US" dirty="0" smtClean="0">
                <a:solidFill>
                  <a:srgbClr val="313131"/>
                </a:solidFill>
              </a:rPr>
              <a:t>users’ </a:t>
            </a:r>
            <a:r>
              <a:rPr lang="en-US" dirty="0">
                <a:solidFill>
                  <a:srgbClr val="313131"/>
                </a:solidFill>
              </a:rPr>
              <a:t>devices</a:t>
            </a:r>
          </a:p>
          <a:p>
            <a:r>
              <a:rPr lang="en-US" dirty="0">
                <a:solidFill>
                  <a:srgbClr val="313131"/>
                </a:solidFill>
              </a:rPr>
              <a:t>Simplify IT </a:t>
            </a:r>
            <a:r>
              <a:rPr lang="en-US" dirty="0" smtClean="0">
                <a:solidFill>
                  <a:srgbClr val="313131"/>
                </a:solidFill>
              </a:rPr>
              <a:t>administrator </a:t>
            </a:r>
            <a:r>
              <a:rPr lang="en-US" dirty="0">
                <a:solidFill>
                  <a:srgbClr val="313131"/>
                </a:solidFill>
              </a:rPr>
              <a:t>tasks</a:t>
            </a:r>
          </a:p>
          <a:p>
            <a:r>
              <a:rPr lang="en-US" dirty="0">
                <a:solidFill>
                  <a:srgbClr val="313131"/>
                </a:solidFill>
              </a:rPr>
              <a:t>Enhance employees’ user </a:t>
            </a:r>
            <a:r>
              <a:rPr lang="en-US" dirty="0" smtClean="0">
                <a:solidFill>
                  <a:srgbClr val="313131"/>
                </a:solidFill>
              </a:rPr>
              <a:t>experience</a:t>
            </a:r>
            <a:br>
              <a:rPr lang="en-US" dirty="0" smtClean="0">
                <a:solidFill>
                  <a:srgbClr val="313131"/>
                </a:solidFill>
              </a:rPr>
            </a:br>
            <a:endParaRPr lang="en-US" dirty="0">
              <a:solidFill>
                <a:srgbClr val="313131"/>
              </a:solidFill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6660544" y="5275390"/>
            <a:ext cx="4796838" cy="9573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</a:rPr>
              <a:t>… ACCELERATE UNIFIED COMMUNICATIONS ADOPTION </a:t>
            </a:r>
          </a:p>
        </p:txBody>
      </p:sp>
    </p:spTree>
    <p:extLst>
      <p:ext uri="{BB962C8B-B14F-4D97-AF65-F5344CB8AC3E}">
        <p14:creationId xmlns:p14="http://schemas.microsoft.com/office/powerpoint/2010/main" val="557448854"/>
      </p:ext>
    </p:extLst>
  </p:cSld>
  <p:clrMapOvr>
    <a:masterClrMapping/>
  </p:clrMapOvr>
</p:sld>
</file>

<file path=ppt/theme/theme1.xml><?xml version="1.0" encoding="utf-8"?>
<a:theme xmlns:a="http://schemas.openxmlformats.org/drawingml/2006/main" name="1_Title_Page">
  <a:themeElements>
    <a:clrScheme name="Jabra_Colours_2017">
      <a:dk1>
        <a:srgbClr val="000000"/>
      </a:dk1>
      <a:lt1>
        <a:srgbClr val="FFFFFF"/>
      </a:lt1>
      <a:dk2>
        <a:srgbClr val="595959"/>
      </a:dk2>
      <a:lt2>
        <a:srgbClr val="D8D8D8"/>
      </a:lt2>
      <a:accent1>
        <a:srgbClr val="FFD100"/>
      </a:accent1>
      <a:accent2>
        <a:srgbClr val="253746"/>
      </a:accent2>
      <a:accent3>
        <a:srgbClr val="5C88DA"/>
      </a:accent3>
      <a:accent4>
        <a:srgbClr val="9063CD"/>
      </a:accent4>
      <a:accent5>
        <a:srgbClr val="EA7200"/>
      </a:accent5>
      <a:accent6>
        <a:srgbClr val="6C6C6C"/>
      </a:accent6>
      <a:hlink>
        <a:srgbClr val="9063CD"/>
      </a:hlink>
      <a:folHlink>
        <a:srgbClr val="9063CD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F57CFBAA553747A3D6E93C8FA76239" ma:contentTypeVersion="0" ma:contentTypeDescription="Create a new document." ma:contentTypeScope="" ma:versionID="8193867fad28552852583ba1c0a375a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11b5f35d88f7f6ebfe284b0f73f439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C9C8C03-1B43-4D4F-A01F-295CCB69F0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FB766D1-F07A-4E61-B694-CFC6373893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1228D84-4022-48BA-9E26-534062BA8DD2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8086</TotalTime>
  <Words>2089</Words>
  <Application>Microsoft Macintosh PowerPoint</Application>
  <PresentationFormat>Custom</PresentationFormat>
  <Paragraphs>378</Paragraphs>
  <Slides>48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Calibri</vt:lpstr>
      <vt:lpstr>Lucida Sans Unicode</vt:lpstr>
      <vt:lpstr>Mangal</vt:lpstr>
      <vt:lpstr>ＭＳ Ｐゴシック</vt:lpstr>
      <vt:lpstr>Times New Roman</vt:lpstr>
      <vt:lpstr>Wingdings</vt:lpstr>
      <vt:lpstr>Arial</vt:lpstr>
      <vt:lpstr>1_Title_Page</vt:lpstr>
      <vt:lpstr>Jabra Enterprise software solution for Voice Responsible</vt:lpstr>
      <vt:lpstr>Index</vt:lpstr>
      <vt:lpstr>MARKET INSIGHTS &amp; TRENDS</vt:lpstr>
      <vt:lpstr>WHERE ARE JABRA XPRESS BUSINESS OPPORTUNITIES?</vt:lpstr>
      <vt:lpstr>ITDM HAVE HIGH FOCUS ON ENTERPRISE MOBILITY MANAGEMENT</vt:lpstr>
      <vt:lpstr>IT BUDGET IMPACTED WITH INVESTMENTS IN UC&amp;C SOLUTIONS &amp; ENTERPRISE MOBILITY  </vt:lpstr>
      <vt:lpstr>JABRA XPRESS CAN ADDRESS SPECIFIC IT CHALLENGES </vt:lpstr>
      <vt:lpstr>JABRA XPRESS CAN MEET GLOBAL LEADERS’ EXPECTATIONS WHILE CHOOSING AN ENTERPRISE SOLUTION</vt:lpstr>
      <vt:lpstr>TAKE AWAY</vt:lpstr>
      <vt:lpstr>HOW CAN JABRA HELP IT ADMINISTRATORS?</vt:lpstr>
      <vt:lpstr>WHO IS JABRA XPRESS DESIGNED FOR?         </vt:lpstr>
      <vt:lpstr>WHAT DOES JABRA XPRESS? SIMPLIFY &amp; ACCELERATE</vt:lpstr>
      <vt:lpstr>JABRA XPRESS - A FULLY INTEGRATED ONLINE SOLUTION    </vt:lpstr>
      <vt:lpstr>JABRA XPRESS MAXIMIZING JABRA HEADSETS’ ROI</vt:lpstr>
      <vt:lpstr>HELP YOUR CUSTOMERS CALCULATE THEIR HEADSETS’ ROI</vt:lpstr>
      <vt:lpstr>JABRA XPRESS MAGNIFIED:  HOW DOES JABRA XPRESS REALLY WORK?</vt:lpstr>
      <vt:lpstr>JABRA XPRESS – HOW DOES IT WORK?</vt:lpstr>
      <vt:lpstr>DEPLOYMENT &amp; MAINTENANCE - FIRMWARE &amp; SETTINGS </vt:lpstr>
      <vt:lpstr>NEW – AUDIO DEVICE DASHBOARD   A REAL LIFECYCLE MANAGEMENT TOOL</vt:lpstr>
      <vt:lpstr>CHECK ADOPTION RATE &amp; DEVICE STATUS </vt:lpstr>
      <vt:lpstr>SEARCH &amp; DEVICE SUPPORT</vt:lpstr>
      <vt:lpstr>WARRANTY CHECK</vt:lpstr>
      <vt:lpstr>AUDIO DEVICE DASHBOARD - DEMO WEBSITE</vt:lpstr>
      <vt:lpstr>JABRA WMI PROVIDER TOOL FULL VISIBILITY OF ALL JABRA DEVICES </vt:lpstr>
      <vt:lpstr>WMI product query check</vt:lpstr>
      <vt:lpstr>Hands on</vt:lpstr>
      <vt:lpstr>STEP #1 - SELECTION</vt:lpstr>
      <vt:lpstr>STEP #2 – PRODUCT SELECTION</vt:lpstr>
      <vt:lpstr>STEP #3 - DEPLOYMENT OPTIONS &amp; CONFIGURATION</vt:lpstr>
      <vt:lpstr>STEP #4 - SELECT SOFTWARE COMPONENTS</vt:lpstr>
      <vt:lpstr>STEP #5 - SUMMARY &amp; DOWNLOAD</vt:lpstr>
      <vt:lpstr>STEP #6 – SUMMARY REPORT</vt:lpstr>
      <vt:lpstr>STEP #7 – DEPLOY THE MSI PACKAGE TO END-USER PC </vt:lpstr>
      <vt:lpstr>INSTALLATION ON END-USER PC</vt:lpstr>
      <vt:lpstr>SYSTEM REQUIREMENTS </vt:lpstr>
      <vt:lpstr>END-USER INFORMATION</vt:lpstr>
      <vt:lpstr>FIRMWARE UPDATE END-USER INFO</vt:lpstr>
      <vt:lpstr>JABRA XPRESS DIAGNOSTIC OPTION</vt:lpstr>
      <vt:lpstr>REPORTING IN WINDOWS EVENT LOG</vt:lpstr>
      <vt:lpstr>IT ADMINISTRATORS WEB PAGE</vt:lpstr>
      <vt:lpstr>YOUR BUSINESS OPPORTUNITY ELEVATOR PITCHES</vt:lpstr>
      <vt:lpstr>JABRA XPRESS - WHAT’S IN IT FOR YOU?  3 BUSINESS OPPORTUNITIES   </vt:lpstr>
      <vt:lpstr>WHAT’S IN IT FOR INFORMATION TECHNOLOGY ADMINISTRATORS? SIMPLICITY – MORE CONTROL – HIGHER EFFICIENCY</vt:lpstr>
      <vt:lpstr>MARKETING GO-TO-MARKET RECOMMENDATION</vt:lpstr>
      <vt:lpstr>HOW TO RAISE THE JABRA XPRESS LEVEL OF ENGAGEMENT? </vt:lpstr>
      <vt:lpstr>COMMUNICATION RECOMMENDATION </vt:lpstr>
      <vt:lpstr>MARKETING DELIVERABLES AT YOUR DISPOSAL</vt:lpstr>
      <vt:lpstr>THANK YOU</vt:lpstr>
    </vt:vector>
  </TitlesOfParts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Christiaan O'Connor</dc:creator>
  <cp:lastModifiedBy>Nuttaphon Jindakum</cp:lastModifiedBy>
  <cp:revision>549</cp:revision>
  <dcterms:created xsi:type="dcterms:W3CDTF">2016-12-30T16:36:43Z</dcterms:created>
  <dcterms:modified xsi:type="dcterms:W3CDTF">2017-12-19T08:09:53Z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0x010100A0F57CFBAA553747A3D6E93C8FA76239</vt:lpwstr>
  </property>
</Properties>
</file>